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56" r:id="rId5"/>
    <p:sldId id="257" r:id="rId6"/>
    <p:sldId id="470" r:id="rId7"/>
    <p:sldId id="437" r:id="rId8"/>
    <p:sldId id="438" r:id="rId9"/>
    <p:sldId id="262" r:id="rId10"/>
    <p:sldId id="456" r:id="rId11"/>
    <p:sldId id="440" r:id="rId12"/>
    <p:sldId id="269" r:id="rId13"/>
    <p:sldId id="265" r:id="rId14"/>
    <p:sldId id="486" r:id="rId15"/>
    <p:sldId id="487" r:id="rId16"/>
    <p:sldId id="488" r:id="rId17"/>
    <p:sldId id="489" r:id="rId18"/>
    <p:sldId id="457" r:id="rId19"/>
    <p:sldId id="441" r:id="rId20"/>
    <p:sldId id="448" r:id="rId21"/>
    <p:sldId id="449" r:id="rId22"/>
    <p:sldId id="270" r:id="rId23"/>
    <p:sldId id="268" r:id="rId24"/>
    <p:sldId id="266" r:id="rId25"/>
    <p:sldId id="267" r:id="rId2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DFDD1"/>
    <a:srgbClr val="BDC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4" autoAdjust="0"/>
    <p:restoredTop sz="99079" autoAdjust="0"/>
  </p:normalViewPr>
  <p:slideViewPr>
    <p:cSldViewPr>
      <p:cViewPr varScale="1">
        <p:scale>
          <a:sx n="133" d="100"/>
          <a:sy n="133" d="100"/>
        </p:scale>
        <p:origin x="-64" y="-200"/>
      </p:cViewPr>
      <p:guideLst>
        <p:guide orient="horz" pos="1597"/>
        <p:guide pos="27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7"/>
            <a:ext cx="7772400" cy="1102519"/>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83"/>
            <a:ext cx="7772400" cy="1021556"/>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31"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31"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96"/>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2" y="1076327"/>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5987"/>
            <a:ext cx="2743200" cy="4388644"/>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05987"/>
            <a:ext cx="8077200" cy="4388644"/>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7"/>
            <a:ext cx="7772400" cy="1102519"/>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83"/>
            <a:ext cx="7772400" cy="1021556"/>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31"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31"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96"/>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2" y="1076327"/>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5987"/>
            <a:ext cx="2743200" cy="4388644"/>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05987"/>
            <a:ext cx="8077200" cy="4388644"/>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E5CA1F5-9628-498C-B7EA-ED1CE79C80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BD3730-C48C-4650-B63E-0FD6A76993D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E5CA1F5-9628-498C-B7EA-ED1CE79C804E}"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0BD3730-C48C-4650-B63E-0FD6A76993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05979"/>
            <a:ext cx="8229600" cy="85725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200150"/>
            <a:ext cx="8229600" cy="3394472"/>
          </a:xfrm>
          <a:prstGeom prst="rect">
            <a:avLst/>
          </a:prstGeom>
          <a:noFill/>
          <a:ln w="9525">
            <a:noFill/>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smtClean="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rgbClr val="898989"/>
                </a:solidFill>
              </a:defRPr>
            </a:lvl1p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257175" indent="-256540" algn="l" rtl="0" fontAlgn="base">
        <a:spcBef>
          <a:spcPct val="15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3995" algn="l" rtl="0" fontAlgn="base">
        <a:spcBef>
          <a:spcPct val="15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0815" algn="l" rtl="0" fontAlgn="base">
        <a:spcBef>
          <a:spcPct val="15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0815" algn="l" rtl="0" fontAlgn="base">
        <a:spcBef>
          <a:spcPct val="15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0815" algn="l" rtl="0" fontAlgn="base">
        <a:spcBef>
          <a:spcPct val="15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88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17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46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57200" y="205979"/>
            <a:ext cx="8229600" cy="85725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200150"/>
            <a:ext cx="8229600" cy="3394472"/>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smtClean="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rgbClr val="898989"/>
                </a:solidFill>
              </a:defRPr>
            </a:lvl1pPr>
          </a:lstStyle>
          <a:p>
            <a:pPr lvl="0" eaLnBrk="1" fontAlgn="base" hangingPunct="1"/>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257175" indent="-256540" algn="l" rtl="0" fontAlgn="base">
        <a:spcBef>
          <a:spcPct val="15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3995" algn="l" rtl="0" fontAlgn="base">
        <a:spcBef>
          <a:spcPct val="15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0815" algn="l" rtl="0" fontAlgn="base">
        <a:spcBef>
          <a:spcPct val="15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0815" algn="l" rtl="0" fontAlgn="base">
        <a:spcBef>
          <a:spcPct val="15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0815" algn="l" rtl="0" fontAlgn="base">
        <a:spcBef>
          <a:spcPct val="15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88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17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46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01529" y="2184183"/>
            <a:ext cx="8316416" cy="2123658"/>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r"/>
            <a:r>
              <a:rPr lang="en-US" altLang="zh-CN" sz="6600" b="1" cap="none" spc="150" dirty="0">
                <a:ln w="11430"/>
                <a:solidFill>
                  <a:srgbClr val="FFFF00"/>
                </a:solidFill>
                <a:effectLst>
                  <a:outerShdw blurRad="25400" algn="tl" rotWithShape="0">
                    <a:srgbClr val="000000">
                      <a:alpha val="43000"/>
                    </a:srgbClr>
                  </a:outerShdw>
                </a:effectLst>
              </a:rPr>
              <a:t>Emily White’s </a:t>
            </a:r>
            <a:endParaRPr lang="en-US" altLang="zh-CN" sz="6600" b="1" cap="none" spc="150" dirty="0">
              <a:ln w="11430"/>
              <a:solidFill>
                <a:srgbClr val="FFFF00"/>
              </a:solidFill>
              <a:effectLst>
                <a:outerShdw blurRad="25400" algn="tl" rotWithShape="0">
                  <a:srgbClr val="000000">
                    <a:alpha val="43000"/>
                  </a:srgbClr>
                </a:outerShdw>
              </a:effectLst>
            </a:endParaRPr>
          </a:p>
          <a:p>
            <a:pPr algn="r"/>
            <a:r>
              <a:rPr lang="en-US" altLang="zh-CN" sz="6600" b="1" cap="none" spc="150" dirty="0">
                <a:ln w="11430"/>
                <a:solidFill>
                  <a:srgbClr val="FFFF00"/>
                </a:solidFill>
                <a:effectLst>
                  <a:outerShdw blurRad="25400" algn="tl" rotWithShape="0">
                    <a:srgbClr val="000000">
                      <a:alpha val="43000"/>
                    </a:srgbClr>
                  </a:outerShdw>
                </a:effectLst>
              </a:rPr>
              <a:t>story</a:t>
            </a:r>
            <a:r>
              <a:rPr lang="en-US" altLang="zh-CN" sz="4400" b="1" u="sng" spc="150" dirty="0">
                <a:ln w="11430"/>
                <a:solidFill>
                  <a:srgbClr val="FFFF00"/>
                </a:solidFill>
                <a:effectLst>
                  <a:outerShdw blurRad="25400" algn="tl" rotWithShape="0">
                    <a:srgbClr val="000000">
                      <a:alpha val="43000"/>
                    </a:srgbClr>
                  </a:outerShdw>
                </a:effectLst>
              </a:rPr>
              <a:t>               </a:t>
            </a:r>
            <a:endParaRPr lang="zh-CN" altLang="en-US" sz="4400" b="1" u="sng" cap="none" spc="150" dirty="0">
              <a:ln w="11430"/>
              <a:solidFill>
                <a:srgbClr val="FFFF00"/>
              </a:solidFill>
              <a:effectLst>
                <a:outerShdw blurRad="25400" algn="tl" rotWithShape="0">
                  <a:srgbClr val="000000">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63050" y="401736"/>
            <a:ext cx="8928992" cy="707886"/>
          </a:xfrm>
          <a:prstGeom prst="rect">
            <a:avLst/>
          </a:prstGeom>
          <a:noFill/>
        </p:spPr>
        <p:txBody>
          <a:bodyPr wrap="square" rtlCol="0">
            <a:spAutoFit/>
          </a:bodyPr>
          <a:lstStyle/>
          <a:p>
            <a:r>
              <a:rPr lang="en-US" altLang="zh-CN" sz="2000" dirty="0"/>
              <a:t>Paragraph2:</a:t>
            </a:r>
            <a:endParaRPr lang="en-US" altLang="zh-CN" sz="2000" dirty="0"/>
          </a:p>
          <a:p>
            <a:r>
              <a:rPr lang="en-US" altLang="zh-CN" sz="2000" dirty="0"/>
              <a:t>        Finally, the day of performance came.</a:t>
            </a:r>
            <a:endParaRPr lang="zh-CN" altLang="en-US" sz="2000" dirty="0"/>
          </a:p>
        </p:txBody>
      </p:sp>
      <p:sp>
        <p:nvSpPr>
          <p:cNvPr id="6" name="TextBox 5"/>
          <p:cNvSpPr txBox="1"/>
          <p:nvPr/>
        </p:nvSpPr>
        <p:spPr>
          <a:xfrm>
            <a:off x="3967829" y="154836"/>
            <a:ext cx="5171069" cy="640080"/>
          </a:xfrm>
          <a:prstGeom prst="rect">
            <a:avLst/>
          </a:prstGeom>
          <a:solidFill>
            <a:srgbClr val="FFFF00"/>
          </a:solidFill>
        </p:spPr>
        <p:txBody>
          <a:bodyPr wrap="square" rtlCol="0">
            <a:spAutoFit/>
          </a:bodyPr>
          <a:lstStyle/>
          <a:p>
            <a:r>
              <a:rPr lang="en-US" altLang="zh-CN" b="1" dirty="0"/>
              <a:t>Main idea: Emily gave a wonderful performance</a:t>
            </a:r>
            <a:endParaRPr lang="en-US" altLang="zh-CN" b="1" dirty="0"/>
          </a:p>
          <a:p>
            <a:r>
              <a:rPr lang="en-US" altLang="zh-CN" b="1" dirty="0"/>
              <a:t>with the encouragement of Mr.Buttler</a:t>
            </a:r>
            <a:endParaRPr lang="zh-CN" altLang="en-US" b="1" dirty="0"/>
          </a:p>
        </p:txBody>
      </p:sp>
      <p:graphicFrame>
        <p:nvGraphicFramePr>
          <p:cNvPr id="8" name="表格 7"/>
          <p:cNvGraphicFramePr>
            <a:graphicFrameLocks noGrp="1"/>
          </p:cNvGraphicFramePr>
          <p:nvPr/>
        </p:nvGraphicFramePr>
        <p:xfrm>
          <a:off x="135058" y="1267517"/>
          <a:ext cx="8856980" cy="1476375"/>
        </p:xfrm>
        <a:graphic>
          <a:graphicData uri="http://schemas.openxmlformats.org/drawingml/2006/table">
            <a:tbl>
              <a:tblPr firstRow="1" firstCol="1" bandRow="1">
                <a:tableStyleId>{5C22544A-7EE6-4342-B048-85BDC9FD1C3A}</a:tableStyleId>
              </a:tblPr>
              <a:tblGrid>
                <a:gridCol w="2664296"/>
                <a:gridCol w="2204694"/>
                <a:gridCol w="3987994"/>
              </a:tblGrid>
              <a:tr h="319405">
                <a:tc>
                  <a:txBody>
                    <a:bodyPr/>
                    <a:lstStyle/>
                    <a:p>
                      <a:pPr algn="l">
                        <a:spcAft>
                          <a:spcPts val="0"/>
                        </a:spcAft>
                      </a:pPr>
                      <a:r>
                        <a:rPr lang="en-US" altLang="zh-CN" sz="1800" kern="100" dirty="0">
                          <a:effectLst/>
                          <a:latin typeface="+mn-lt"/>
                          <a:ea typeface="宋体" panose="02010600030101010101" pitchFamily="2" charset="-122"/>
                          <a:cs typeface="Times New Roman" panose="02020603050405020304"/>
                        </a:rPr>
                        <a:t>stages</a:t>
                      </a:r>
                      <a:endParaRPr lang="zh-CN" sz="18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800" kern="100" dirty="0">
                          <a:effectLst/>
                          <a:latin typeface="+mn-lt"/>
                        </a:rPr>
                        <a:t>feelings</a:t>
                      </a:r>
                      <a:endParaRPr lang="zh-CN" sz="14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altLang="zh-CN" sz="1800" kern="100" dirty="0">
                          <a:effectLst/>
                          <a:latin typeface="+mn-lt"/>
                          <a:ea typeface="宋体" panose="02010600030101010101" pitchFamily="2" charset="-122"/>
                          <a:cs typeface="Times New Roman" panose="02020603050405020304"/>
                        </a:rPr>
                        <a:t>Mental</a:t>
                      </a:r>
                      <a:r>
                        <a:rPr lang="en-US" altLang="zh-CN" sz="1800" kern="100" baseline="0" dirty="0">
                          <a:effectLst/>
                          <a:latin typeface="+mn-lt"/>
                          <a:ea typeface="宋体" panose="02010600030101010101" pitchFamily="2" charset="-122"/>
                          <a:cs typeface="Times New Roman" panose="02020603050405020304"/>
                        </a:rPr>
                        <a:t> or physical responses</a:t>
                      </a:r>
                      <a:endParaRPr lang="zh-CN" sz="1800" kern="100" dirty="0">
                        <a:effectLst/>
                        <a:latin typeface="+mn-lt"/>
                        <a:ea typeface="宋体" panose="02010600030101010101" pitchFamily="2" charset="-122"/>
                        <a:cs typeface="Times New Roman" panose="02020603050405020304"/>
                      </a:endParaRPr>
                    </a:p>
                  </a:txBody>
                  <a:tcPr marL="68580" marR="68580" marT="0" marB="0"/>
                </a:tc>
              </a:tr>
              <a:tr h="356963">
                <a:tc>
                  <a:txBody>
                    <a:bodyPr/>
                    <a:lstStyle/>
                    <a:p>
                      <a:pPr algn="l">
                        <a:spcAft>
                          <a:spcPts val="0"/>
                        </a:spcAft>
                      </a:pPr>
                      <a:r>
                        <a:rPr lang="en-US" sz="1600" kern="100" dirty="0">
                          <a:effectLst/>
                          <a:latin typeface="+mn-lt"/>
                        </a:rPr>
                        <a:t>before the performance</a:t>
                      </a: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r>
              <a:tr h="492890">
                <a:tc>
                  <a:txBody>
                    <a:bodyPr/>
                    <a:lstStyle/>
                    <a:p>
                      <a:pPr algn="l">
                        <a:spcAft>
                          <a:spcPts val="0"/>
                        </a:spcAft>
                      </a:pPr>
                      <a:r>
                        <a:rPr lang="en-US" sz="1600" kern="100" dirty="0">
                          <a:effectLst/>
                          <a:latin typeface="+mn-lt"/>
                        </a:rPr>
                        <a:t>during the performance</a:t>
                      </a: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r>
              <a:tr h="307287">
                <a:tc>
                  <a:txBody>
                    <a:bodyPr/>
                    <a:lstStyle/>
                    <a:p>
                      <a:pPr algn="l">
                        <a:spcAft>
                          <a:spcPts val="0"/>
                        </a:spcAft>
                      </a:pPr>
                      <a:r>
                        <a:rPr lang="en-US" sz="1600" kern="100" dirty="0">
                          <a:effectLst/>
                          <a:latin typeface="+mn-lt"/>
                        </a:rPr>
                        <a:t>after the performance</a:t>
                      </a: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r>
            </a:tbl>
          </a:graphicData>
        </a:graphic>
      </p:graphicFrame>
      <p:sp>
        <p:nvSpPr>
          <p:cNvPr id="2" name="矩形 1"/>
          <p:cNvSpPr/>
          <p:nvPr/>
        </p:nvSpPr>
        <p:spPr>
          <a:xfrm>
            <a:off x="4673977" y="1722909"/>
            <a:ext cx="4572000" cy="2651760"/>
          </a:xfrm>
          <a:prstGeom prst="rect">
            <a:avLst/>
          </a:prstGeom>
          <a:solidFill>
            <a:schemeClr val="bg1"/>
          </a:solidFill>
        </p:spPr>
        <p:txBody>
          <a:bodyPr>
            <a:spAutoFit/>
          </a:bodyPr>
          <a:lstStyle/>
          <a:p>
            <a:pPr marL="285750" indent="-285750">
              <a:buFont typeface="Arial" panose="020B0604020202020204" pitchFamily="34" charset="0"/>
              <a:buChar char="•"/>
            </a:pPr>
            <a:r>
              <a:rPr lang="en-US" altLang="zh-CN" sz="2400" dirty="0"/>
              <a:t>Face </a:t>
            </a:r>
            <a:r>
              <a:rPr lang="en-US" altLang="zh-CN" sz="2400" dirty="0">
                <a:solidFill>
                  <a:srgbClr val="C00000"/>
                </a:solidFill>
              </a:rPr>
              <a:t>flushing red/lit up</a:t>
            </a:r>
            <a:endParaRPr lang="en-US" altLang="zh-CN" sz="2400" dirty="0">
              <a:solidFill>
                <a:srgbClr val="C00000"/>
              </a:solidFill>
            </a:endParaRPr>
          </a:p>
          <a:p>
            <a:pPr marL="285750" indent="-285750">
              <a:buFont typeface="Arial" panose="020B0604020202020204" pitchFamily="34" charset="0"/>
              <a:buChar char="•"/>
            </a:pPr>
            <a:r>
              <a:rPr lang="en-US" altLang="zh-CN" sz="2400" dirty="0"/>
              <a:t>Mind </a:t>
            </a:r>
            <a:r>
              <a:rPr lang="en-US" altLang="zh-CN" sz="2400" dirty="0">
                <a:solidFill>
                  <a:srgbClr val="C00000"/>
                </a:solidFill>
              </a:rPr>
              <a:t>blank</a:t>
            </a:r>
            <a:endParaRPr lang="en-US" altLang="zh-CN" sz="2400" dirty="0">
              <a:solidFill>
                <a:srgbClr val="C00000"/>
              </a:solidFill>
            </a:endParaRPr>
          </a:p>
          <a:p>
            <a:pPr marL="285750" indent="-285750">
              <a:buFont typeface="Arial" panose="020B0604020202020204" pitchFamily="34" charset="0"/>
              <a:buChar char="•"/>
            </a:pPr>
            <a:r>
              <a:rPr lang="en-US" altLang="zh-CN" sz="2400" dirty="0"/>
              <a:t>Eyes </a:t>
            </a:r>
            <a:r>
              <a:rPr lang="en-US" altLang="zh-CN" sz="2400" dirty="0">
                <a:solidFill>
                  <a:srgbClr val="C00000"/>
                </a:solidFill>
              </a:rPr>
              <a:t>dizzy</a:t>
            </a:r>
            <a:endParaRPr lang="en-US" altLang="zh-CN" sz="2400" dirty="0">
              <a:solidFill>
                <a:srgbClr val="C00000"/>
              </a:solidFill>
            </a:endParaRPr>
          </a:p>
          <a:p>
            <a:pPr marL="285750" indent="-285750">
              <a:buFont typeface="Arial" panose="020B0604020202020204" pitchFamily="34" charset="0"/>
              <a:buChar char="•"/>
            </a:pPr>
            <a:r>
              <a:rPr lang="en-US" altLang="zh-CN" sz="2400" dirty="0"/>
              <a:t>Body </a:t>
            </a:r>
            <a:r>
              <a:rPr lang="en-US" altLang="zh-CN" sz="2400" dirty="0">
                <a:solidFill>
                  <a:srgbClr val="C00000"/>
                </a:solidFill>
              </a:rPr>
              <a:t>clumsy</a:t>
            </a:r>
            <a:endParaRPr lang="en-US" altLang="zh-CN" sz="2400" dirty="0">
              <a:solidFill>
                <a:srgbClr val="C00000"/>
              </a:solidFill>
            </a:endParaRPr>
          </a:p>
          <a:p>
            <a:pPr marL="285750" indent="-285750">
              <a:buFont typeface="Arial" panose="020B0604020202020204" pitchFamily="34" charset="0"/>
              <a:buChar char="•"/>
            </a:pPr>
            <a:r>
              <a:rPr lang="en-US" altLang="zh-CN" sz="2400" dirty="0">
                <a:solidFill>
                  <a:srgbClr val="C00000"/>
                </a:solidFill>
              </a:rPr>
              <a:t>Feel butterflies in her stomach </a:t>
            </a:r>
            <a:r>
              <a:rPr lang="zh-CN" altLang="en-US" sz="2400" dirty="0">
                <a:solidFill>
                  <a:srgbClr val="C00000"/>
                </a:solidFill>
              </a:rPr>
              <a:t>忐忑不安</a:t>
            </a:r>
            <a:endParaRPr lang="zh-CN" altLang="en-US" sz="2400" dirty="0">
              <a:solidFill>
                <a:srgbClr val="C00000"/>
              </a:solidFill>
            </a:endParaRPr>
          </a:p>
          <a:p>
            <a:pPr marL="285750" indent="-285750">
              <a:buFont typeface="Arial" panose="020B0604020202020204" pitchFamily="34" charset="0"/>
              <a:buChar char="•"/>
            </a:pPr>
            <a:r>
              <a:rPr lang="en-US" altLang="zh-CN" sz="2400" dirty="0"/>
              <a:t>…</a:t>
            </a:r>
            <a:endParaRPr lang="en-US" altLang="zh-CN" sz="2400" dirty="0"/>
          </a:p>
        </p:txBody>
      </p:sp>
      <p:sp>
        <p:nvSpPr>
          <p:cNvPr id="9" name="矩形 8"/>
          <p:cNvSpPr/>
          <p:nvPr/>
        </p:nvSpPr>
        <p:spPr>
          <a:xfrm>
            <a:off x="2843808" y="1577517"/>
            <a:ext cx="893963" cy="338554"/>
          </a:xfrm>
          <a:prstGeom prst="rect">
            <a:avLst/>
          </a:prstGeom>
        </p:spPr>
        <p:txBody>
          <a:bodyPr wrap="none">
            <a:spAutoFit/>
          </a:bodyPr>
          <a:lstStyle/>
          <a:p>
            <a:pPr algn="just">
              <a:spcAft>
                <a:spcPts val="0"/>
              </a:spcAft>
            </a:pPr>
            <a:r>
              <a:rPr lang="en-US" altLang="zh-CN" sz="1600" kern="100" dirty="0">
                <a:solidFill>
                  <a:schemeClr val="dk1"/>
                </a:solidFill>
                <a:effectLst/>
                <a:latin typeface="+mn-lt"/>
                <a:ea typeface="+mn-ea"/>
                <a:cs typeface="+mn-cs"/>
              </a:rPr>
              <a:t>nervous</a:t>
            </a:r>
            <a:endParaRPr lang="zh-CN" altLang="zh-CN" sz="1600" kern="100" dirty="0">
              <a:solidFill>
                <a:schemeClr val="dk1"/>
              </a:solidFill>
              <a:effectLst/>
              <a:latin typeface="+mn-lt"/>
              <a:ea typeface="+mn-ea"/>
              <a:cs typeface="+mn-cs"/>
            </a:endParaRPr>
          </a:p>
        </p:txBody>
      </p:sp>
      <p:sp>
        <p:nvSpPr>
          <p:cNvPr id="3" name="矩形 2"/>
          <p:cNvSpPr/>
          <p:nvPr/>
        </p:nvSpPr>
        <p:spPr>
          <a:xfrm>
            <a:off x="2730901" y="1847429"/>
            <a:ext cx="2273148" cy="701040"/>
          </a:xfrm>
          <a:prstGeom prst="rect">
            <a:avLst/>
          </a:prstGeom>
        </p:spPr>
        <p:txBody>
          <a:bodyPr wrap="square">
            <a:spAutoFit/>
          </a:bodyPr>
          <a:lstStyle/>
          <a:p>
            <a:pPr algn="just">
              <a:spcAft>
                <a:spcPts val="0"/>
              </a:spcAft>
            </a:pPr>
            <a:r>
              <a:rPr lang="en-US" altLang="zh-CN" sz="1600" kern="100" dirty="0">
                <a:solidFill>
                  <a:schemeClr val="dk1"/>
                </a:solidFill>
              </a:rPr>
              <a:t>embarrassed, uneasy----calm, </a:t>
            </a:r>
            <a:r>
              <a:rPr lang="en-US" altLang="zh-CN" sz="2400" kern="100" dirty="0">
                <a:solidFill>
                  <a:srgbClr val="FF0000"/>
                </a:solidFill>
              </a:rPr>
              <a:t>confident</a:t>
            </a:r>
            <a:endParaRPr lang="en-US" altLang="zh-CN" sz="2400" kern="100" dirty="0">
              <a:solidFill>
                <a:srgbClr val="FF0000"/>
              </a:solidFill>
              <a:cs typeface="Times New Roman" panose="02020603050405020304"/>
            </a:endParaRPr>
          </a:p>
        </p:txBody>
      </p:sp>
      <p:sp>
        <p:nvSpPr>
          <p:cNvPr id="5" name="矩形 4"/>
          <p:cNvSpPr/>
          <p:nvPr/>
        </p:nvSpPr>
        <p:spPr>
          <a:xfrm>
            <a:off x="2590269" y="2365821"/>
            <a:ext cx="2263775" cy="518160"/>
          </a:xfrm>
          <a:prstGeom prst="rect">
            <a:avLst/>
          </a:prstGeom>
        </p:spPr>
        <p:txBody>
          <a:bodyPr wrap="none">
            <a:spAutoFit/>
          </a:bodyPr>
          <a:lstStyle/>
          <a:p>
            <a:pPr algn="just">
              <a:spcAft>
                <a:spcPts val="0"/>
              </a:spcAft>
            </a:pPr>
            <a:r>
              <a:rPr lang="en-US" altLang="zh-CN" sz="1600" kern="100" dirty="0">
                <a:solidFill>
                  <a:schemeClr val="dk1"/>
                </a:solidFill>
              </a:rPr>
              <a:t>delighted, </a:t>
            </a:r>
            <a:r>
              <a:rPr lang="en-US" altLang="zh-CN" sz="2800" kern="100" dirty="0">
                <a:solidFill>
                  <a:srgbClr val="FF0000"/>
                </a:solidFill>
              </a:rPr>
              <a:t>grateful</a:t>
            </a:r>
            <a:endParaRPr lang="en-US" altLang="zh-CN" sz="2800" kern="100" dirty="0">
              <a:solidFill>
                <a:srgbClr val="FF0000"/>
              </a:solidFill>
            </a:endParaRPr>
          </a:p>
        </p:txBody>
      </p:sp>
      <p:sp>
        <p:nvSpPr>
          <p:cNvPr id="12" name="TextBox 11"/>
          <p:cNvSpPr txBox="1"/>
          <p:nvPr/>
        </p:nvSpPr>
        <p:spPr>
          <a:xfrm>
            <a:off x="-6371" y="4279617"/>
            <a:ext cx="4968711" cy="369332"/>
          </a:xfrm>
          <a:prstGeom prst="rect">
            <a:avLst/>
          </a:prstGeom>
          <a:solidFill>
            <a:srgbClr val="EDFDD1"/>
          </a:solidFill>
        </p:spPr>
        <p:txBody>
          <a:bodyPr wrap="square" rtlCol="0">
            <a:spAutoFit/>
          </a:bodyPr>
          <a:lstStyle/>
          <a:p>
            <a:r>
              <a:rPr lang="en-US" altLang="zh-CN" dirty="0"/>
              <a:t>1. Which part of narration could be slowed down?</a:t>
            </a:r>
            <a:endParaRPr lang="en-US" altLang="zh-CN" dirty="0"/>
          </a:p>
        </p:txBody>
      </p:sp>
      <p:sp>
        <p:nvSpPr>
          <p:cNvPr id="13" name="TextBox 12"/>
          <p:cNvSpPr txBox="1"/>
          <p:nvPr/>
        </p:nvSpPr>
        <p:spPr>
          <a:xfrm>
            <a:off x="1851250" y="4722698"/>
            <a:ext cx="4592957" cy="369332"/>
          </a:xfrm>
          <a:prstGeom prst="rect">
            <a:avLst/>
          </a:prstGeom>
          <a:solidFill>
            <a:srgbClr val="EDFDD1"/>
          </a:solidFill>
        </p:spPr>
        <p:txBody>
          <a:bodyPr wrap="square" rtlCol="0">
            <a:spAutoFit/>
          </a:bodyPr>
          <a:lstStyle/>
          <a:p>
            <a:r>
              <a:rPr lang="en-US" altLang="zh-CN" dirty="0"/>
              <a:t>2. What conflicts could be set?  How to solve?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P spid="9" grpId="0"/>
      <p:bldP spid="3" grpId="0"/>
      <p:bldP spid="5" grpId="0"/>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385" y="0"/>
            <a:ext cx="9185275" cy="4968240"/>
          </a:xfrm>
          <a:prstGeom prst="rect">
            <a:avLst/>
          </a:prstGeom>
          <a:noFill/>
        </p:spPr>
        <p:txBody>
          <a:bodyPr wrap="square" rtlCol="0">
            <a:spAutoFit/>
          </a:bodyPr>
          <a:p>
            <a:r>
              <a:rPr lang="en-US" altLang="zh-CN" sz="3200">
                <a:latin typeface="Times New Roman" panose="02020603050405020304" charset="0"/>
              </a:rPr>
              <a:t>our problems:</a:t>
            </a:r>
            <a:endParaRPr lang="en-US" altLang="zh-CN" sz="3200">
              <a:latin typeface="Times New Roman" panose="02020603050405020304" charset="0"/>
            </a:endParaRPr>
          </a:p>
          <a:p>
            <a:r>
              <a:rPr lang="en-US" altLang="zh-CN" sz="3200">
                <a:latin typeface="Times New Roman" panose="02020603050405020304" charset="0"/>
              </a:rPr>
              <a:t>1.</a:t>
            </a:r>
            <a:r>
              <a:rPr lang="zh-CN" altLang="en-US" sz="3200">
                <a:latin typeface="Times New Roman" panose="02020603050405020304" charset="0"/>
              </a:rPr>
              <a:t>对话太长且无营养；</a:t>
            </a:r>
            <a:endParaRPr lang="zh-CN" altLang="en-US" sz="3200">
              <a:latin typeface="Times New Roman" panose="02020603050405020304" charset="0"/>
            </a:endParaRPr>
          </a:p>
          <a:p>
            <a:r>
              <a:rPr lang="en-US" altLang="zh-CN" sz="3200">
                <a:latin typeface="Times New Roman" panose="02020603050405020304" charset="0"/>
              </a:rPr>
              <a:t>2.</a:t>
            </a:r>
            <a:r>
              <a:rPr lang="zh-CN" altLang="en-US" sz="3200">
                <a:latin typeface="Times New Roman" panose="02020603050405020304" charset="0"/>
              </a:rPr>
              <a:t>情节单一，起伏不够。如第一段可凸显知道名单结果前后</a:t>
            </a:r>
            <a:r>
              <a:rPr lang="en-US" altLang="zh-CN" sz="3200">
                <a:latin typeface="Times New Roman" panose="02020603050405020304" charset="0"/>
              </a:rPr>
              <a:t>Emily</a:t>
            </a:r>
            <a:r>
              <a:rPr lang="zh-CN" altLang="en-US" sz="3200">
                <a:latin typeface="Times New Roman" panose="02020603050405020304" charset="0"/>
              </a:rPr>
              <a:t>的情绪对比；</a:t>
            </a:r>
            <a:r>
              <a:rPr lang="en-US" altLang="zh-CN" sz="3200">
                <a:latin typeface="Times New Roman" panose="02020603050405020304" charset="0"/>
              </a:rPr>
              <a:t>Mr Buttler </a:t>
            </a:r>
            <a:r>
              <a:rPr lang="zh-CN" altLang="en-US" sz="3200">
                <a:latin typeface="Times New Roman" panose="02020603050405020304" charset="0"/>
              </a:rPr>
              <a:t>及时出现的意义</a:t>
            </a:r>
            <a:r>
              <a:rPr lang="en-US" altLang="zh-CN" sz="3200">
                <a:latin typeface="Times New Roman" panose="02020603050405020304" charset="0"/>
              </a:rPr>
              <a:t>(</a:t>
            </a:r>
            <a:r>
              <a:rPr lang="zh-CN" altLang="en-US" sz="3200">
                <a:latin typeface="Times New Roman" panose="02020603050405020304" charset="0"/>
              </a:rPr>
              <a:t>奥力给）；第二段深化主题，凸显老师的</a:t>
            </a:r>
            <a:r>
              <a:rPr lang="zh-CN" altLang="en-US" sz="3200">
                <a:solidFill>
                  <a:srgbClr val="FF0000"/>
                </a:solidFill>
                <a:latin typeface="Times New Roman" panose="02020603050405020304" charset="0"/>
              </a:rPr>
              <a:t>鼓励陪伴和</a:t>
            </a:r>
            <a:r>
              <a:rPr lang="en-US" altLang="zh-CN" sz="3200">
                <a:solidFill>
                  <a:srgbClr val="FF0000"/>
                </a:solidFill>
                <a:latin typeface="Times New Roman" panose="02020603050405020304" charset="0"/>
              </a:rPr>
              <a:t>Emily</a:t>
            </a:r>
            <a:r>
              <a:rPr lang="zh-CN" altLang="en-US" sz="3200">
                <a:solidFill>
                  <a:srgbClr val="FF0000"/>
                </a:solidFill>
                <a:latin typeface="Times New Roman" panose="02020603050405020304" charset="0"/>
              </a:rPr>
              <a:t>的彷徨到重拾自信最后绽放光芒</a:t>
            </a:r>
            <a:r>
              <a:rPr lang="zh-CN" altLang="en-US" sz="3200">
                <a:latin typeface="Times New Roman" panose="02020603050405020304" charset="0"/>
              </a:rPr>
              <a:t>；</a:t>
            </a:r>
            <a:endParaRPr lang="zh-CN" altLang="en-US" sz="3200">
              <a:latin typeface="Times New Roman" panose="02020603050405020304" charset="0"/>
            </a:endParaRPr>
          </a:p>
          <a:p>
            <a:r>
              <a:rPr lang="en-US" altLang="zh-CN" sz="3200">
                <a:latin typeface="Times New Roman" panose="02020603050405020304" charset="0"/>
              </a:rPr>
              <a:t>3.</a:t>
            </a:r>
            <a:r>
              <a:rPr lang="zh-CN" altLang="en-US" sz="3200">
                <a:latin typeface="Times New Roman" panose="02020603050405020304" charset="0"/>
              </a:rPr>
              <a:t>结尾的主题突然，与</a:t>
            </a:r>
            <a:r>
              <a:rPr lang="zh-CN" altLang="en-US" sz="3200">
                <a:solidFill>
                  <a:srgbClr val="FF0000"/>
                </a:solidFill>
                <a:latin typeface="Times New Roman" panose="02020603050405020304" charset="0"/>
              </a:rPr>
              <a:t>原文的人设</a:t>
            </a:r>
            <a:r>
              <a:rPr lang="zh-CN" altLang="en-US" sz="3200">
                <a:latin typeface="Times New Roman" panose="02020603050405020304" charset="0"/>
              </a:rPr>
              <a:t>或者与</a:t>
            </a:r>
            <a:r>
              <a:rPr lang="zh-CN" altLang="en-US" sz="3200">
                <a:solidFill>
                  <a:srgbClr val="FF0000"/>
                </a:solidFill>
                <a:latin typeface="Times New Roman" panose="02020603050405020304" charset="0"/>
              </a:rPr>
              <a:t>前文的写作衔接度</a:t>
            </a:r>
            <a:r>
              <a:rPr lang="zh-CN" altLang="en-US" sz="3200">
                <a:latin typeface="Times New Roman" panose="02020603050405020304" charset="0"/>
              </a:rPr>
              <a:t>不够</a:t>
            </a:r>
            <a:endParaRPr lang="zh-CN" altLang="en-US" sz="3200">
              <a:latin typeface="Times New Roman" panose="02020603050405020304" charset="0"/>
            </a:endParaRPr>
          </a:p>
          <a:p>
            <a:r>
              <a:rPr lang="en-US" altLang="zh-CN" sz="3200">
                <a:latin typeface="Times New Roman" panose="02020603050405020304" charset="0"/>
              </a:rPr>
              <a:t>4.</a:t>
            </a:r>
            <a:r>
              <a:rPr lang="zh-CN" altLang="en-US" sz="3200">
                <a:latin typeface="Times New Roman" panose="02020603050405020304" charset="0"/>
              </a:rPr>
              <a:t>适当控制字数，</a:t>
            </a:r>
            <a:r>
              <a:rPr lang="zh-CN" altLang="en-US" sz="3200">
                <a:latin typeface="Times New Roman" panose="02020603050405020304" charset="0"/>
                <a:sym typeface="+mn-ea"/>
              </a:rPr>
              <a:t>不宜太长。</a:t>
            </a:r>
            <a:r>
              <a:rPr lang="zh-CN" altLang="en-US" sz="3200" u="sng">
                <a:latin typeface="Times New Roman" panose="02020603050405020304" charset="0"/>
                <a:sym typeface="+mn-ea"/>
              </a:rPr>
              <a:t>若</a:t>
            </a:r>
            <a:r>
              <a:rPr lang="zh-CN" altLang="en-US" sz="3200" u="sng">
                <a:latin typeface="Times New Roman" panose="02020603050405020304" charset="0"/>
              </a:rPr>
              <a:t>描写没有主次，重点就凸显不出来</a:t>
            </a:r>
            <a:r>
              <a:rPr lang="en-US" altLang="zh-CN" sz="3200" u="sng">
                <a:latin typeface="Times New Roman" panose="02020603050405020304" charset="0"/>
              </a:rPr>
              <a:t>.</a:t>
            </a:r>
            <a:endParaRPr lang="en-US" altLang="zh-CN" sz="3200" u="sng">
              <a:latin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655" y="1240155"/>
            <a:ext cx="9225280" cy="1066800"/>
          </a:xfrm>
          <a:prstGeom prst="rect">
            <a:avLst/>
          </a:prstGeom>
          <a:noFill/>
        </p:spPr>
        <p:txBody>
          <a:bodyPr wrap="square" rtlCol="0">
            <a:spAutoFit/>
          </a:bodyPr>
          <a:p>
            <a:r>
              <a:rPr lang="en-US" altLang="zh-CN" sz="3200"/>
              <a:t>No prejudice, no laughter. The respect and approval eventually found her due to her continuous efforts.</a:t>
            </a:r>
            <a:endParaRPr lang="en-US" altLang="zh-CN" sz="3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05" y="5715"/>
            <a:ext cx="9192260" cy="3509645"/>
          </a:xfrm>
          <a:prstGeom prst="rect">
            <a:avLst/>
          </a:prstGeom>
          <a:noFill/>
        </p:spPr>
        <p:txBody>
          <a:bodyPr wrap="square" rtlCol="0">
            <a:spAutoFit/>
          </a:bodyPr>
          <a:p>
            <a:r>
              <a:rPr lang="en-US" altLang="zh-CN" sz="3200">
                <a:solidFill>
                  <a:srgbClr val="0000FF"/>
                </a:solidFill>
              </a:rPr>
              <a:t>Name by name, she moved her eyes down inch by inch with palms sweating, praying for a miracle, but still no “Emily White” in signt. As she  was nearly plunged into an abyss of despair,  she gasped in wonderment at her good luck--her name was on the list . Immediately a wild joy took hold of Emily and she couldn't help weeping.</a:t>
            </a:r>
            <a:endParaRPr lang="en-US" altLang="zh-CN" sz="3200">
              <a:solidFill>
                <a:srgbClr val="0000FF"/>
              </a:solidFill>
            </a:endParaRPr>
          </a:p>
        </p:txBody>
      </p:sp>
      <p:sp>
        <p:nvSpPr>
          <p:cNvPr id="4" name="文本框 3"/>
          <p:cNvSpPr txBox="1"/>
          <p:nvPr/>
        </p:nvSpPr>
        <p:spPr>
          <a:xfrm>
            <a:off x="-1905" y="3698240"/>
            <a:ext cx="9083040" cy="1071245"/>
          </a:xfrm>
          <a:prstGeom prst="rect">
            <a:avLst/>
          </a:prstGeom>
          <a:noFill/>
        </p:spPr>
        <p:txBody>
          <a:bodyPr wrap="square" rtlCol="0">
            <a:spAutoFit/>
          </a:bodyPr>
          <a:p>
            <a:r>
              <a:rPr lang="en-US" altLang="zh-CN" sz="3200"/>
              <a:t>Line by line, she searched her name with eyes glued to the screen and heart banged against her ribs</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8425" y="799465"/>
            <a:ext cx="9178290" cy="3509645"/>
          </a:xfrm>
          <a:prstGeom prst="rect">
            <a:avLst/>
          </a:prstGeom>
          <a:noFill/>
        </p:spPr>
        <p:txBody>
          <a:bodyPr wrap="square" rtlCol="0">
            <a:spAutoFit/>
          </a:bodyPr>
          <a:p>
            <a:r>
              <a:rPr lang="en-US" altLang="zh-CN" sz="3200"/>
              <a:t>Behind her came the voice of Mr Buttler,”Your voice is amazingly fanscinating. You deserve the chance.” This words eventually triggered a broad smile  on Emily's face, casting a ray of sunshine right into her heart. “Thank you!” she giggled, eyes twinkling. The moment she arrived home, she threw herself into painstaking practice.</a:t>
            </a:r>
            <a:endParaRPr lang="en-US" altLang="zh-CN" sz="3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文本框 4"/>
          <p:cNvSpPr txBox="1"/>
          <p:nvPr/>
        </p:nvSpPr>
        <p:spPr>
          <a:xfrm>
            <a:off x="1035526" y="1260158"/>
            <a:ext cx="6566297" cy="640080"/>
          </a:xfrm>
          <a:prstGeom prst="rect">
            <a:avLst/>
          </a:prstGeom>
          <a:noFill/>
          <a:ln w="9525">
            <a:noFill/>
          </a:ln>
        </p:spPr>
        <p:txBody>
          <a:bodyPr wrap="square" anchor="t">
            <a:spAutoFit/>
          </a:bodyPr>
          <a:lstStyle/>
          <a:p>
            <a:r>
              <a:rPr lang="en-US" altLang="zh-CN" sz="2700" b="1" dirty="0">
                <a:solidFill>
                  <a:srgbClr val="FF0000"/>
                </a:solidFill>
                <a:latin typeface="Hiragino Kaku Gothic Std" panose="020B0800000000000000" charset="-128"/>
                <a:ea typeface="Hiragino Kaku Gothic Std" panose="020B0800000000000000" charset="-128"/>
              </a:rPr>
              <a:t> </a:t>
            </a:r>
            <a:r>
              <a:rPr lang="en-US" altLang="zh-CN" sz="3600" b="1" dirty="0">
                <a:solidFill>
                  <a:srgbClr val="FF0000"/>
                </a:solidFill>
                <a:latin typeface="Hiragino Kaku Gothic Std" panose="020B0800000000000000" charset="-128"/>
                <a:ea typeface="Hiragino Kaku Gothic Std" panose="020B0800000000000000" charset="-128"/>
              </a:rPr>
              <a:t>An appealing ending?</a:t>
            </a:r>
            <a:endParaRPr lang="en-US" altLang="zh-CN" sz="3600" b="1" dirty="0">
              <a:solidFill>
                <a:srgbClr val="FF0000"/>
              </a:solidFill>
              <a:latin typeface="Hiragino Kaku Gothic Std" panose="020B0800000000000000" charset="-128"/>
              <a:ea typeface="Hiragino Kaku Gothic Std" panose="020B0800000000000000"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5" name="图片 13"/>
          <p:cNvPicPr>
            <a:picLocks noChangeAspect="1"/>
          </p:cNvPicPr>
          <p:nvPr/>
        </p:nvPicPr>
        <p:blipFill>
          <a:blip r:embed="rId1"/>
          <a:stretch>
            <a:fillRect/>
          </a:stretch>
        </p:blipFill>
        <p:spPr>
          <a:xfrm>
            <a:off x="5945981" y="0"/>
            <a:ext cx="3198019" cy="2191941"/>
          </a:xfrm>
          <a:prstGeom prst="rect">
            <a:avLst/>
          </a:prstGeom>
          <a:noFill/>
          <a:ln w="9525">
            <a:noFill/>
          </a:ln>
        </p:spPr>
      </p:pic>
      <p:pic>
        <p:nvPicPr>
          <p:cNvPr id="16386" name="图片 1049606"/>
          <p:cNvPicPr>
            <a:picLocks noChangeAspect="1"/>
          </p:cNvPicPr>
          <p:nvPr/>
        </p:nvPicPr>
        <p:blipFill>
          <a:blip r:embed="rId2"/>
          <a:stretch>
            <a:fillRect/>
          </a:stretch>
        </p:blipFill>
        <p:spPr>
          <a:xfrm>
            <a:off x="21431" y="280988"/>
            <a:ext cx="1485900" cy="547688"/>
          </a:xfrm>
          <a:prstGeom prst="rect">
            <a:avLst/>
          </a:prstGeom>
          <a:noFill/>
          <a:ln w="9525">
            <a:noFill/>
          </a:ln>
          <a:effectLst>
            <a:outerShdw dist="38100" dir="8099936" algn="ctr" rotWithShape="0">
              <a:srgbClr val="000000">
                <a:alpha val="39000"/>
              </a:srgbClr>
            </a:outerShdw>
          </a:effectLst>
        </p:spPr>
      </p:pic>
      <p:sp>
        <p:nvSpPr>
          <p:cNvPr id="16387" name="文本框 4"/>
          <p:cNvSpPr txBox="1"/>
          <p:nvPr/>
        </p:nvSpPr>
        <p:spPr>
          <a:xfrm>
            <a:off x="1650683" y="280988"/>
            <a:ext cx="5726430" cy="502920"/>
          </a:xfrm>
          <a:prstGeom prst="rect">
            <a:avLst/>
          </a:prstGeom>
          <a:noFill/>
          <a:ln w="9525">
            <a:noFill/>
          </a:ln>
        </p:spPr>
        <p:txBody>
          <a:bodyPr wrap="square" anchor="t">
            <a:spAutoFit/>
          </a:bodyPr>
          <a:lstStyle/>
          <a:p>
            <a:r>
              <a:rPr lang="en-US" altLang="zh-CN" sz="2700" b="1" dirty="0">
                <a:solidFill>
                  <a:srgbClr val="FF0000"/>
                </a:solidFill>
                <a:latin typeface="Hiragino Kaku Gothic Std" panose="020B0800000000000000" charset="-128"/>
                <a:ea typeface="Hiragino Kaku Gothic Std" panose="020B0800000000000000" charset="-128"/>
              </a:rPr>
              <a:t>Part </a:t>
            </a:r>
            <a:r>
              <a:rPr lang="en-US" altLang="zh-CN" sz="2700" b="1" dirty="0">
                <a:solidFill>
                  <a:srgbClr val="FF0000"/>
                </a:solidFill>
                <a:latin typeface="Hiragino Kaku Gothic Std" panose="020B0800000000000000" charset="-128"/>
                <a:ea typeface="Hiragino Kaku Gothic Std" panose="020B0800000000000000" charset="-128"/>
                <a:sym typeface="宋体" panose="02010600030101010101" pitchFamily="2" charset="-122"/>
              </a:rPr>
              <a:t>III  Appreciation   </a:t>
            </a:r>
            <a:endParaRPr lang="en-US" altLang="zh-CN" sz="2700" b="1" dirty="0">
              <a:solidFill>
                <a:srgbClr val="FF0000"/>
              </a:solidFill>
              <a:latin typeface="Hiragino Kaku Gothic Std" panose="020B0800000000000000" charset="-128"/>
              <a:ea typeface="Hiragino Kaku Gothic Std" panose="020B0800000000000000" charset="-128"/>
            </a:endParaRPr>
          </a:p>
        </p:txBody>
      </p:sp>
      <p:sp>
        <p:nvSpPr>
          <p:cNvPr id="16388" name="文本框 1"/>
          <p:cNvSpPr txBox="1"/>
          <p:nvPr/>
        </p:nvSpPr>
        <p:spPr>
          <a:xfrm>
            <a:off x="1254919" y="1760935"/>
            <a:ext cx="6497320" cy="777240"/>
          </a:xfrm>
          <a:prstGeom prst="rect">
            <a:avLst/>
          </a:prstGeom>
          <a:noFill/>
          <a:ln w="9525">
            <a:noFill/>
          </a:ln>
        </p:spPr>
        <p:txBody>
          <a:bodyPr wrap="none" anchor="t">
            <a:spAutoFit/>
          </a:bodyPr>
          <a:lstStyle/>
          <a:p>
            <a:r>
              <a:rPr lang="zh-CN" altLang="en-US" sz="4500" b="1">
                <a:solidFill>
                  <a:srgbClr val="FF0000"/>
                </a:solidFill>
                <a:latin typeface="Arial" panose="020B0604020202020204" pitchFamily="34" charset="0"/>
                <a:ea typeface="宋体" panose="02010600030101010101" pitchFamily="2" charset="-122"/>
              </a:rPr>
              <a:t>参考范文和学生作品评析</a:t>
            </a:r>
            <a:endParaRPr lang="zh-CN" altLang="en-US" sz="4500" b="1">
              <a:solidFill>
                <a:srgbClr val="FF0000"/>
              </a:solidFill>
              <a:latin typeface="Arial" panose="020B0604020202020204" pitchFamily="34" charset="0"/>
              <a:ea typeface="宋体" panose="02010600030101010101" pitchFamily="2" charset="-122"/>
            </a:endParaRPr>
          </a:p>
        </p:txBody>
      </p:sp>
      <p:pic>
        <p:nvPicPr>
          <p:cNvPr id="16389" name="图片 1" descr="图片2_看图王"/>
          <p:cNvPicPr>
            <a:picLocks noChangeAspect="1"/>
          </p:cNvPicPr>
          <p:nvPr/>
        </p:nvPicPr>
        <p:blipFill>
          <a:blip r:embed="rId3"/>
          <a:stretch>
            <a:fillRect/>
          </a:stretch>
        </p:blipFill>
        <p:spPr>
          <a:xfrm rot="360000">
            <a:off x="6902054" y="2870597"/>
            <a:ext cx="1901428" cy="2013347"/>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3" name="图片 1" descr="11fcdb8302b33dbd17e6083e3e786cb"/>
          <p:cNvPicPr>
            <a:picLocks noChangeAspect="1"/>
          </p:cNvPicPr>
          <p:nvPr/>
        </p:nvPicPr>
        <p:blipFill>
          <a:blip r:embed="rId1"/>
          <a:srcRect l="32037" r="10579"/>
          <a:stretch>
            <a:fillRect/>
          </a:stretch>
        </p:blipFill>
        <p:spPr>
          <a:xfrm rot="5400000">
            <a:off x="1187054" y="-944165"/>
            <a:ext cx="4869656" cy="7090172"/>
          </a:xfrm>
          <a:prstGeom prst="rect">
            <a:avLst/>
          </a:prstGeom>
          <a:noFill/>
          <a:ln w="9525">
            <a:noFill/>
          </a:ln>
        </p:spPr>
      </p:pic>
      <p:sp>
        <p:nvSpPr>
          <p:cNvPr id="6" name="文本框 5"/>
          <p:cNvSpPr txBox="1"/>
          <p:nvPr/>
        </p:nvSpPr>
        <p:spPr>
          <a:xfrm>
            <a:off x="7166928" y="-5397"/>
            <a:ext cx="2014538" cy="4892040"/>
          </a:xfrm>
          <a:prstGeom prst="rect">
            <a:avLst/>
          </a:prstGeom>
          <a:solidFill>
            <a:schemeClr val="accent5">
              <a:lumMod val="20000"/>
              <a:lumOff val="80000"/>
            </a:schemeClr>
          </a:solidFill>
        </p:spPr>
        <p:txBody>
          <a:bodyPr wrap="square" rtlCol="0">
            <a:spAutoFit/>
          </a:bodyPr>
          <a:lstStyle/>
          <a:p>
            <a:r>
              <a:rPr lang="zh-CN" altLang="en-US" sz="2100" b="1" noProof="1">
                <a:latin typeface="Arial" panose="020B0604020202020204" pitchFamily="34" charset="0"/>
                <a:ea typeface="宋体" panose="02010600030101010101" pitchFamily="2" charset="-122"/>
                <a:cs typeface="+mn-cs"/>
                <a:sym typeface="+mn-ea"/>
              </a:rPr>
              <a:t>优秀范文赏析一</a:t>
            </a:r>
            <a:endParaRPr lang="zh-CN" altLang="en-US" sz="2100" b="1" noProof="1">
              <a:sym typeface="+mn-ea"/>
            </a:endParaRPr>
          </a:p>
          <a:p>
            <a:r>
              <a:rPr lang="zh-CN" altLang="en-US" sz="2100" b="1" noProof="1">
                <a:latin typeface="Arial" panose="020B0604020202020204" pitchFamily="34" charset="0"/>
                <a:ea typeface="宋体" panose="02010600030101010101" pitchFamily="2" charset="-122"/>
                <a:cs typeface="+mn-cs"/>
                <a:sym typeface="+mn-ea"/>
              </a:rPr>
              <a:t>从本文这么多表达细致入微的句子可以得知</a:t>
            </a:r>
            <a:r>
              <a:rPr lang="zh-CN" altLang="en-US" sz="2100" b="1" noProof="1">
                <a:latin typeface="Arial" panose="020B0604020202020204" pitchFamily="34" charset="0"/>
                <a:ea typeface="宋体" panose="02010600030101010101" pitchFamily="2" charset="-122"/>
                <a:cs typeface="+mn-cs"/>
              </a:rPr>
              <a:t>作者是一位语言功底深厚的学生，描述性语言丰富；</a:t>
            </a:r>
            <a:r>
              <a:rPr lang="zh-CN" altLang="en-US" sz="2100" b="1" noProof="1">
                <a:solidFill>
                  <a:srgbClr val="0000FF"/>
                </a:solidFill>
                <a:latin typeface="Arial" panose="020B0604020202020204" pitchFamily="34" charset="0"/>
                <a:ea typeface="宋体" panose="02010600030101010101" pitchFamily="2" charset="-122"/>
                <a:cs typeface="+mn-cs"/>
              </a:rPr>
              <a:t>美中不足</a:t>
            </a:r>
            <a:r>
              <a:rPr lang="zh-CN" altLang="en-US" sz="2100" b="1" noProof="1">
                <a:latin typeface="Arial" panose="020B0604020202020204" pitchFamily="34" charset="0"/>
                <a:ea typeface="宋体" panose="02010600030101010101" pitchFamily="2" charset="-122"/>
                <a:cs typeface="+mn-cs"/>
              </a:rPr>
              <a:t>的是文章的内容不够丰富，故事情节发展不多，故上五档比较勉强。</a:t>
            </a:r>
            <a:endParaRPr lang="zh-CN" altLang="en-US" sz="2100" b="1" noProof="1">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7" name="图片 1" descr="a4b3c65fb4980e2dd30faeb2d219565"/>
          <p:cNvPicPr>
            <a:picLocks noChangeAspect="1"/>
          </p:cNvPicPr>
          <p:nvPr/>
        </p:nvPicPr>
        <p:blipFill>
          <a:blip r:embed="rId1"/>
          <a:srcRect l="28706" r="13454"/>
          <a:stretch>
            <a:fillRect/>
          </a:stretch>
        </p:blipFill>
        <p:spPr>
          <a:xfrm rot="5400000">
            <a:off x="1008460" y="-834628"/>
            <a:ext cx="4960144" cy="6817519"/>
          </a:xfrm>
          <a:prstGeom prst="rect">
            <a:avLst/>
          </a:prstGeom>
          <a:noFill/>
          <a:ln w="9525">
            <a:noFill/>
          </a:ln>
        </p:spPr>
      </p:pic>
      <p:sp>
        <p:nvSpPr>
          <p:cNvPr id="6" name="文本框 5"/>
          <p:cNvSpPr txBox="1"/>
          <p:nvPr/>
        </p:nvSpPr>
        <p:spPr>
          <a:xfrm>
            <a:off x="6988414" y="93901"/>
            <a:ext cx="2260997" cy="4572000"/>
          </a:xfrm>
          <a:prstGeom prst="rect">
            <a:avLst/>
          </a:prstGeom>
          <a:solidFill>
            <a:schemeClr val="accent5">
              <a:lumMod val="20000"/>
              <a:lumOff val="80000"/>
            </a:schemeClr>
          </a:solidFill>
        </p:spPr>
        <p:txBody>
          <a:bodyPr wrap="square" rtlCol="0">
            <a:spAutoFit/>
          </a:bodyPr>
          <a:lstStyle/>
          <a:p>
            <a:r>
              <a:rPr lang="zh-CN" altLang="en-US" sz="2100" b="1" noProof="1">
                <a:latin typeface="Arial" panose="020B0604020202020204" pitchFamily="34" charset="0"/>
                <a:ea typeface="宋体" panose="02010600030101010101" pitchFamily="2" charset="-122"/>
                <a:cs typeface="+mn-cs"/>
              </a:rPr>
              <a:t>优秀范文赏析二</a:t>
            </a:r>
            <a:endParaRPr lang="zh-CN" altLang="en-US" sz="2100" b="1" noProof="1">
              <a:latin typeface="Arial" panose="020B0604020202020204" pitchFamily="34" charset="0"/>
              <a:ea typeface="宋体" panose="02010600030101010101" pitchFamily="2" charset="-122"/>
              <a:cs typeface="+mn-cs"/>
            </a:endParaRPr>
          </a:p>
          <a:p>
            <a:r>
              <a:rPr lang="zh-CN" altLang="en-US" sz="2100" b="1" noProof="1">
                <a:latin typeface="Arial" panose="020B0604020202020204" pitchFamily="34" charset="0"/>
                <a:ea typeface="宋体" panose="02010600030101010101" pitchFamily="2" charset="-122"/>
                <a:cs typeface="+mn-cs"/>
              </a:rPr>
              <a:t>本文从情节内容，情感输出，前后文衔接，细节描写，语言表达，书写卷面等方面都很优秀，极个别词汇有误</a:t>
            </a:r>
            <a:r>
              <a:rPr lang="en-US" altLang="zh-CN" sz="2100" b="1" noProof="1">
                <a:latin typeface="Arial" panose="020B0604020202020204" pitchFamily="34" charset="0"/>
                <a:ea typeface="宋体" panose="02010600030101010101" pitchFamily="2" charset="-122"/>
                <a:cs typeface="+mn-cs"/>
              </a:rPr>
              <a:t>(angle--angelical</a:t>
            </a:r>
            <a:r>
              <a:rPr lang="zh-CN" altLang="en-US" sz="2100" b="1" noProof="1">
                <a:latin typeface="Arial" panose="020B0604020202020204" pitchFamily="34" charset="0"/>
                <a:ea typeface="宋体" panose="02010600030101010101" pitchFamily="2" charset="-122"/>
                <a:cs typeface="+mn-cs"/>
              </a:rPr>
              <a:t>，等</a:t>
            </a:r>
            <a:r>
              <a:rPr lang="en-US" altLang="zh-CN" sz="2100" b="1" noProof="1">
                <a:latin typeface="Arial" panose="020B0604020202020204" pitchFamily="34" charset="0"/>
                <a:ea typeface="宋体" panose="02010600030101010101" pitchFamily="2" charset="-122"/>
                <a:cs typeface="+mn-cs"/>
              </a:rPr>
              <a:t>)</a:t>
            </a:r>
            <a:r>
              <a:rPr lang="zh-CN" altLang="en-US" sz="2100" b="1" noProof="1">
                <a:latin typeface="Arial" panose="020B0604020202020204" pitchFamily="34" charset="0"/>
                <a:ea typeface="宋体" panose="02010600030101010101" pitchFamily="2" charset="-122"/>
                <a:cs typeface="+mn-cs"/>
              </a:rPr>
              <a:t>，主题升华有点牵强，若能突出老师的作用会更好。</a:t>
            </a:r>
            <a:endParaRPr lang="en-US" altLang="zh-CN" sz="2100" b="1" noProof="1">
              <a:latin typeface="Arial" panose="020B0604020202020204" pitchFamily="34" charset="0"/>
              <a:ea typeface="宋体" panose="02010600030101010101" pitchFamily="2" charset="-122"/>
              <a:cs typeface="+mn-cs"/>
            </a:endParaRPr>
          </a:p>
          <a:p>
            <a:r>
              <a:rPr lang="zh-CN" altLang="en-US" sz="2100" b="1" noProof="1">
                <a:latin typeface="Arial" panose="020B0604020202020204" pitchFamily="34" charset="0"/>
                <a:ea typeface="宋体" panose="02010600030101010101" pitchFamily="2" charset="-122"/>
                <a:cs typeface="+mn-cs"/>
              </a:rPr>
              <a:t>建议五档。</a:t>
            </a:r>
            <a:endParaRPr lang="zh-CN" altLang="en-US" sz="2100" b="1" noProof="1">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36" y="9546"/>
            <a:ext cx="7416824" cy="515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416824" y="555526"/>
            <a:ext cx="1727176" cy="276999"/>
          </a:xfrm>
          <a:prstGeom prst="rect">
            <a:avLst/>
          </a:prstGeom>
          <a:noFill/>
        </p:spPr>
        <p:txBody>
          <a:bodyPr wrap="square" rtlCol="0">
            <a:spAutoFit/>
          </a:bodyPr>
          <a:lstStyle/>
          <a:p>
            <a:r>
              <a:rPr lang="en-US" altLang="zh-CN" sz="1200" b="1" dirty="0">
                <a:solidFill>
                  <a:srgbClr val="FF0000"/>
                </a:solidFill>
              </a:rPr>
              <a:t>So shocked was she…</a:t>
            </a:r>
            <a:endParaRPr lang="zh-CN" altLang="en-US" sz="1200" b="1" dirty="0">
              <a:solidFill>
                <a:srgbClr val="FF0000"/>
              </a:solidFill>
            </a:endParaRPr>
          </a:p>
        </p:txBody>
      </p:sp>
      <p:cxnSp>
        <p:nvCxnSpPr>
          <p:cNvPr id="6" name="直接连接符 5"/>
          <p:cNvCxnSpPr/>
          <p:nvPr/>
        </p:nvCxnSpPr>
        <p:spPr>
          <a:xfrm>
            <a:off x="3131840" y="832525"/>
            <a:ext cx="151216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p:cNvCxnSpPr/>
          <p:nvPr/>
        </p:nvCxnSpPr>
        <p:spPr>
          <a:xfrm>
            <a:off x="107504" y="1563638"/>
            <a:ext cx="36004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467544" y="1497146"/>
            <a:ext cx="432048" cy="276999"/>
          </a:xfrm>
          <a:prstGeom prst="rect">
            <a:avLst/>
          </a:prstGeom>
          <a:noFill/>
        </p:spPr>
        <p:txBody>
          <a:bodyPr wrap="square" rtlCol="0">
            <a:spAutoFit/>
          </a:bodyPr>
          <a:lstStyle/>
          <a:p>
            <a:r>
              <a:rPr lang="en-US" altLang="zh-CN" sz="1200" b="1" dirty="0">
                <a:solidFill>
                  <a:srgbClr val="FF0000"/>
                </a:solidFill>
              </a:rPr>
              <a:t>tell</a:t>
            </a:r>
            <a:endParaRPr lang="zh-CN" altLang="en-US" sz="1200" b="1" dirty="0">
              <a:solidFill>
                <a:srgbClr val="FF0000"/>
              </a:solidFill>
            </a:endParaRPr>
          </a:p>
        </p:txBody>
      </p:sp>
      <p:cxnSp>
        <p:nvCxnSpPr>
          <p:cNvPr id="11" name="直接连接符 10"/>
          <p:cNvCxnSpPr/>
          <p:nvPr/>
        </p:nvCxnSpPr>
        <p:spPr>
          <a:xfrm>
            <a:off x="2411760" y="1926545"/>
            <a:ext cx="66325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2400683" y="1978654"/>
            <a:ext cx="2544692" cy="276999"/>
          </a:xfrm>
          <a:prstGeom prst="rect">
            <a:avLst/>
          </a:prstGeom>
          <a:noFill/>
        </p:spPr>
        <p:txBody>
          <a:bodyPr wrap="square" rtlCol="0">
            <a:spAutoFit/>
          </a:bodyPr>
          <a:lstStyle/>
          <a:p>
            <a:r>
              <a:rPr lang="en-US" altLang="zh-CN" sz="1200" b="1" dirty="0">
                <a:solidFill>
                  <a:srgbClr val="FF0000"/>
                </a:solidFill>
              </a:rPr>
              <a:t>nervousness filled her heart</a:t>
            </a:r>
            <a:endParaRPr lang="zh-CN" altLang="en-US" sz="1200" b="1" dirty="0">
              <a:solidFill>
                <a:srgbClr val="FF0000"/>
              </a:solidFill>
            </a:endParaRPr>
          </a:p>
        </p:txBody>
      </p:sp>
      <p:cxnSp>
        <p:nvCxnSpPr>
          <p:cNvPr id="14" name="直接连接符 13"/>
          <p:cNvCxnSpPr/>
          <p:nvPr/>
        </p:nvCxnSpPr>
        <p:spPr>
          <a:xfrm>
            <a:off x="539552" y="2350210"/>
            <a:ext cx="43204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975188" y="2211710"/>
            <a:ext cx="1004524" cy="276999"/>
          </a:xfrm>
          <a:prstGeom prst="rect">
            <a:avLst/>
          </a:prstGeom>
          <a:noFill/>
        </p:spPr>
        <p:txBody>
          <a:bodyPr wrap="square" rtlCol="0">
            <a:spAutoFit/>
          </a:bodyPr>
          <a:lstStyle/>
          <a:p>
            <a:r>
              <a:rPr lang="en-US" altLang="zh-CN" sz="1200" b="1" dirty="0">
                <a:solidFill>
                  <a:srgbClr val="FF0000"/>
                </a:solidFill>
              </a:rPr>
              <a:t>to believe</a:t>
            </a:r>
            <a:endParaRPr lang="zh-CN" altLang="en-US" sz="1200" b="1" dirty="0">
              <a:solidFill>
                <a:srgbClr val="FF0000"/>
              </a:solidFill>
            </a:endParaRPr>
          </a:p>
        </p:txBody>
      </p:sp>
      <p:sp>
        <p:nvSpPr>
          <p:cNvPr id="16" name="圆角矩形 15"/>
          <p:cNvSpPr/>
          <p:nvPr/>
        </p:nvSpPr>
        <p:spPr>
          <a:xfrm>
            <a:off x="7381888" y="1635645"/>
            <a:ext cx="1762112" cy="5546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合理冲突：自我怀疑</a:t>
            </a:r>
            <a:endParaRPr lang="en-US" altLang="zh-CN" sz="1200" b="1" dirty="0">
              <a:solidFill>
                <a:schemeClr val="tx1"/>
              </a:solidFill>
            </a:endParaRPr>
          </a:p>
          <a:p>
            <a:pPr algn="ctr"/>
            <a:r>
              <a:rPr lang="zh-CN" altLang="en-US" sz="1200" b="1" dirty="0">
                <a:solidFill>
                  <a:schemeClr val="tx1"/>
                </a:solidFill>
              </a:rPr>
              <a:t>冲突解决：</a:t>
            </a:r>
            <a:r>
              <a:rPr lang="en-US" altLang="zh-CN" sz="1200" b="1" dirty="0">
                <a:solidFill>
                  <a:schemeClr val="tx1"/>
                </a:solidFill>
              </a:rPr>
              <a:t>Mr. </a:t>
            </a:r>
            <a:r>
              <a:rPr lang="en-US" altLang="zh-CN" sz="1200" b="1" dirty="0" err="1">
                <a:solidFill>
                  <a:schemeClr val="tx1"/>
                </a:solidFill>
              </a:rPr>
              <a:t>Buttler</a:t>
            </a:r>
            <a:r>
              <a:rPr lang="zh-CN" altLang="en-US" sz="1200" b="1" dirty="0">
                <a:solidFill>
                  <a:schemeClr val="tx1"/>
                </a:solidFill>
              </a:rPr>
              <a:t>再次鼓励并帮助练习</a:t>
            </a:r>
            <a:endParaRPr lang="zh-CN" altLang="en-US" sz="1200" b="1" dirty="0">
              <a:solidFill>
                <a:schemeClr val="tx1"/>
              </a:solidFill>
            </a:endParaRPr>
          </a:p>
        </p:txBody>
      </p:sp>
      <p:sp>
        <p:nvSpPr>
          <p:cNvPr id="18" name="圆角矩形 17"/>
          <p:cNvSpPr/>
          <p:nvPr/>
        </p:nvSpPr>
        <p:spPr>
          <a:xfrm>
            <a:off x="7369921" y="2859782"/>
            <a:ext cx="1762112" cy="7920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情绪走向：上台表演前的“紧张” ，开始表演后的“惊艳”，及表演后的“欣喜”</a:t>
            </a:r>
            <a:endParaRPr lang="en-US" altLang="zh-CN" sz="1200" b="1" dirty="0">
              <a:solidFill>
                <a:schemeClr val="tx1"/>
              </a:solidFill>
            </a:endParaRPr>
          </a:p>
        </p:txBody>
      </p:sp>
      <p:sp>
        <p:nvSpPr>
          <p:cNvPr id="19" name="TextBox 18"/>
          <p:cNvSpPr txBox="1"/>
          <p:nvPr/>
        </p:nvSpPr>
        <p:spPr>
          <a:xfrm>
            <a:off x="0" y="0"/>
            <a:ext cx="1907704" cy="338554"/>
          </a:xfrm>
          <a:prstGeom prst="rect">
            <a:avLst/>
          </a:prstGeom>
          <a:solidFill>
            <a:srgbClr val="FFC000"/>
          </a:solidFill>
        </p:spPr>
        <p:txBody>
          <a:bodyPr wrap="square" rtlCol="0">
            <a:spAutoFit/>
          </a:bodyPr>
          <a:lstStyle/>
          <a:p>
            <a:r>
              <a:rPr lang="zh-CN" altLang="en-US" sz="1600" b="1" dirty="0"/>
              <a:t>学生考场作文点评</a:t>
            </a:r>
            <a:endParaRPr lang="zh-CN" altLang="en-US" sz="1600" b="1" dirty="0"/>
          </a:p>
        </p:txBody>
      </p:sp>
      <p:cxnSp>
        <p:nvCxnSpPr>
          <p:cNvPr id="17" name="直接连接符 16"/>
          <p:cNvCxnSpPr/>
          <p:nvPr/>
        </p:nvCxnSpPr>
        <p:spPr>
          <a:xfrm>
            <a:off x="5000460" y="3471570"/>
            <a:ext cx="122772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5000460" y="3471570"/>
            <a:ext cx="1371740" cy="276999"/>
          </a:xfrm>
          <a:prstGeom prst="rect">
            <a:avLst/>
          </a:prstGeom>
          <a:noFill/>
        </p:spPr>
        <p:txBody>
          <a:bodyPr wrap="square" rtlCol="0">
            <a:spAutoFit/>
          </a:bodyPr>
          <a:lstStyle/>
          <a:p>
            <a:r>
              <a:rPr lang="en-US" altLang="zh-CN" sz="1200" b="1" dirty="0">
                <a:solidFill>
                  <a:srgbClr val="FF0000"/>
                </a:solidFill>
              </a:rPr>
              <a:t>it was her turn,</a:t>
            </a:r>
            <a:endParaRPr lang="zh-CN" altLang="en-US" sz="1200" b="1" dirty="0">
              <a:solidFill>
                <a:srgbClr val="FF0000"/>
              </a:solidFill>
            </a:endParaRPr>
          </a:p>
        </p:txBody>
      </p:sp>
      <p:sp>
        <p:nvSpPr>
          <p:cNvPr id="21" name="TextBox 20"/>
          <p:cNvSpPr txBox="1"/>
          <p:nvPr/>
        </p:nvSpPr>
        <p:spPr>
          <a:xfrm>
            <a:off x="1187624" y="3795886"/>
            <a:ext cx="1184130" cy="276999"/>
          </a:xfrm>
          <a:prstGeom prst="rect">
            <a:avLst/>
          </a:prstGeom>
          <a:noFill/>
        </p:spPr>
        <p:txBody>
          <a:bodyPr wrap="square" rtlCol="0">
            <a:spAutoFit/>
          </a:bodyPr>
          <a:lstStyle/>
          <a:p>
            <a:r>
              <a:rPr lang="en-US" altLang="zh-CN" sz="1200" b="1" dirty="0">
                <a:solidFill>
                  <a:srgbClr val="FF0000"/>
                </a:solidFill>
              </a:rPr>
              <a:t>nervousness</a:t>
            </a:r>
            <a:endParaRPr lang="zh-CN" altLang="en-US" sz="1200" b="1" dirty="0">
              <a:solidFill>
                <a:srgbClr val="FF0000"/>
              </a:solidFill>
            </a:endParaRPr>
          </a:p>
        </p:txBody>
      </p:sp>
      <p:cxnSp>
        <p:nvCxnSpPr>
          <p:cNvPr id="22" name="直接连接符 21"/>
          <p:cNvCxnSpPr/>
          <p:nvPr/>
        </p:nvCxnSpPr>
        <p:spPr>
          <a:xfrm>
            <a:off x="1779689" y="4876006"/>
            <a:ext cx="344038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接连接符 22"/>
          <p:cNvCxnSpPr/>
          <p:nvPr/>
        </p:nvCxnSpPr>
        <p:spPr>
          <a:xfrm>
            <a:off x="1979712" y="4614690"/>
            <a:ext cx="36004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2339752" y="4548198"/>
            <a:ext cx="648072" cy="276999"/>
          </a:xfrm>
          <a:prstGeom prst="rect">
            <a:avLst/>
          </a:prstGeom>
          <a:noFill/>
        </p:spPr>
        <p:txBody>
          <a:bodyPr wrap="square" rtlCol="0">
            <a:spAutoFit/>
          </a:bodyPr>
          <a:lstStyle/>
          <a:p>
            <a:r>
              <a:rPr lang="en-US" altLang="zh-CN" sz="1200" b="1" dirty="0">
                <a:solidFill>
                  <a:srgbClr val="FF0000"/>
                </a:solidFill>
              </a:rPr>
              <a:t>rose</a:t>
            </a:r>
            <a:endParaRPr lang="zh-CN" altLang="en-US" sz="1200" b="1" dirty="0">
              <a:solidFill>
                <a:srgbClr val="FF0000"/>
              </a:solidFill>
            </a:endParaRPr>
          </a:p>
        </p:txBody>
      </p:sp>
      <p:sp>
        <p:nvSpPr>
          <p:cNvPr id="25" name="TextBox 24"/>
          <p:cNvSpPr txBox="1"/>
          <p:nvPr/>
        </p:nvSpPr>
        <p:spPr>
          <a:xfrm>
            <a:off x="5221679" y="4674790"/>
            <a:ext cx="2544692" cy="276999"/>
          </a:xfrm>
          <a:prstGeom prst="rect">
            <a:avLst/>
          </a:prstGeom>
          <a:noFill/>
        </p:spPr>
        <p:txBody>
          <a:bodyPr wrap="square" rtlCol="0">
            <a:spAutoFit/>
          </a:bodyPr>
          <a:lstStyle/>
          <a:p>
            <a:r>
              <a:rPr lang="en-US" altLang="zh-CN" sz="1200" b="1" dirty="0">
                <a:solidFill>
                  <a:srgbClr val="FF0000"/>
                </a:solidFill>
              </a:rPr>
              <a:t>She regained her confidence.</a:t>
            </a:r>
            <a:endParaRPr lang="zh-CN" altLang="en-US" sz="1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0886" y="32133"/>
            <a:ext cx="9144000" cy="5330690"/>
          </a:xfrm>
          <a:prstGeom prst="rect">
            <a:avLst/>
          </a:prstGeom>
          <a:noFill/>
        </p:spPr>
        <p:txBody>
          <a:bodyPr wrap="square" rtlCol="0">
            <a:spAutoFit/>
          </a:bodyPr>
          <a:lstStyle/>
          <a:p>
            <a:r>
              <a:rPr lang="en-US" altLang="zh-CN" sz="1480" dirty="0">
                <a:latin typeface="Cambria" panose="02040503050406030204" pitchFamily="18" charset="0"/>
              </a:rPr>
              <a:t>        </a:t>
            </a:r>
            <a:r>
              <a:rPr lang="zh-CN" altLang="zh-CN" sz="1480" dirty="0">
                <a:latin typeface="Cambria" panose="02040503050406030204" pitchFamily="18" charset="0"/>
              </a:rPr>
              <a:t>①</a:t>
            </a:r>
            <a:r>
              <a:rPr lang="en-US" altLang="zh-CN" sz="1480" u="sng" dirty="0">
                <a:latin typeface="Cambria" panose="02040503050406030204" pitchFamily="18" charset="0"/>
              </a:rPr>
              <a:t>Emily White</a:t>
            </a:r>
            <a:r>
              <a:rPr lang="en-US" altLang="zh-CN" sz="1480" dirty="0">
                <a:latin typeface="Cambria" panose="02040503050406030204" pitchFamily="18" charset="0"/>
              </a:rPr>
              <a:t> was born seventeen years ago with so many </a:t>
            </a:r>
            <a:r>
              <a:rPr lang="en-US" altLang="zh-CN" sz="1480" u="sng" dirty="0">
                <a:latin typeface="Cambria" panose="02040503050406030204" pitchFamily="18" charset="0"/>
              </a:rPr>
              <a:t>birth problems in her body</a:t>
            </a:r>
            <a:r>
              <a:rPr lang="en-US" altLang="zh-CN" sz="1480" dirty="0">
                <a:latin typeface="Cambria" panose="02040503050406030204" pitchFamily="18" charset="0"/>
              </a:rPr>
              <a:t>. Some of her organs, bones and muscles were out of shape. No one expected her to survive. She did make it but with her strange body figure, everyone could recognize her, even from a distance.</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②</a:t>
            </a:r>
            <a:r>
              <a:rPr lang="en-US" altLang="zh-CN" sz="1480" dirty="0">
                <a:latin typeface="Cambria" panose="02040503050406030204" pitchFamily="18" charset="0"/>
              </a:rPr>
              <a:t>In Emily White's hometown, there was a yearly outdoor </a:t>
            </a:r>
            <a:r>
              <a:rPr lang="en-US" altLang="zh-CN" sz="1480" u="sng" dirty="0">
                <a:latin typeface="Cambria" panose="02040503050406030204" pitchFamily="18" charset="0"/>
              </a:rPr>
              <a:t>performance</a:t>
            </a:r>
            <a:r>
              <a:rPr lang="en-US" altLang="zh-CN" sz="1480" dirty="0">
                <a:latin typeface="Cambria" panose="02040503050406030204" pitchFamily="18" charset="0"/>
              </a:rPr>
              <a:t> in the school auditorium(</a:t>
            </a:r>
            <a:r>
              <a:rPr lang="zh-CN" altLang="zh-CN" sz="1480" dirty="0">
                <a:latin typeface="Cambria" panose="02040503050406030204" pitchFamily="18" charset="0"/>
              </a:rPr>
              <a:t>礼堂</a:t>
            </a:r>
            <a:r>
              <a:rPr lang="en-US" altLang="zh-CN" sz="1480" dirty="0">
                <a:latin typeface="Cambria" panose="02040503050406030204" pitchFamily="18" charset="0"/>
              </a:rPr>
              <a:t>). It had been performed for so many years and actually had become one of the most important events of the Christmas season for many of the town's people.</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③</a:t>
            </a:r>
            <a:r>
              <a:rPr lang="en-US" altLang="zh-CN" sz="1480" dirty="0">
                <a:latin typeface="Cambria" panose="02040503050406030204" pitchFamily="18" charset="0"/>
              </a:rPr>
              <a:t>Many people tried out each year for it, but so many were turned away. It can only include the most excellent people in the field.</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④</a:t>
            </a:r>
            <a:r>
              <a:rPr lang="en-US" altLang="zh-CN" sz="1480" dirty="0">
                <a:latin typeface="Cambria" panose="02040503050406030204" pitchFamily="18" charset="0"/>
              </a:rPr>
              <a:t>Emily had a beautiful singing </a:t>
            </a:r>
            <a:r>
              <a:rPr lang="en-US" altLang="zh-CN" sz="1480" u="sng" dirty="0">
                <a:latin typeface="Cambria" panose="02040503050406030204" pitchFamily="18" charset="0"/>
              </a:rPr>
              <a:t>voice</a:t>
            </a:r>
            <a:r>
              <a:rPr lang="en-US" altLang="zh-CN" sz="1480" dirty="0">
                <a:latin typeface="Cambria" panose="02040503050406030204" pitchFamily="18" charset="0"/>
              </a:rPr>
              <a:t>. Last year she went to Mrs. Owens- her music teacher to ask to join in the performance. Without letting her </a:t>
            </a:r>
            <a:r>
              <a:rPr lang="en-US" altLang="zh-CN" sz="1480" u="sng" dirty="0">
                <a:latin typeface="Cambria" panose="02040503050406030204" pitchFamily="18" charset="0"/>
              </a:rPr>
              <a:t>sing</a:t>
            </a:r>
            <a:r>
              <a:rPr lang="en-US" altLang="zh-CN" sz="1480" dirty="0">
                <a:latin typeface="Cambria" panose="02040503050406030204" pitchFamily="18" charset="0"/>
              </a:rPr>
              <a:t>, Mrs. Owens took a look at Amy's body and said, "Child, you just don't fit. Everyone would stare at you and that would make you uncomfortable. It would make them uncomfortable, too.”</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⑤</a:t>
            </a:r>
            <a:r>
              <a:rPr lang="en-US" altLang="zh-CN" sz="1480" dirty="0">
                <a:latin typeface="Cambria" panose="02040503050406030204" pitchFamily="18" charset="0"/>
              </a:rPr>
              <a:t>Without singing a single note, Emily was sent back through the door of </a:t>
            </a:r>
            <a:r>
              <a:rPr lang="en-US" altLang="zh-CN" sz="1480" u="sng" dirty="0">
                <a:latin typeface="Cambria" panose="02040503050406030204" pitchFamily="18" charset="0"/>
              </a:rPr>
              <a:t>the choral room</a:t>
            </a:r>
            <a:r>
              <a:rPr lang="en-US" altLang="zh-CN" sz="1480" dirty="0">
                <a:latin typeface="Cambria" panose="02040503050406030204" pitchFamily="18" charset="0"/>
              </a:rPr>
              <a:t>. Hurt and upset, she decided never to try out again. But Mrs. Owens then retired. </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⑥</a:t>
            </a:r>
            <a:r>
              <a:rPr lang="en-US" altLang="zh-CN" sz="1480" dirty="0">
                <a:latin typeface="Cambria" panose="02040503050406030204" pitchFamily="18" charset="0"/>
              </a:rPr>
              <a:t>This year, there came a new music teacher, </a:t>
            </a:r>
            <a:r>
              <a:rPr lang="en-US" altLang="zh-CN" sz="1480" u="sng" dirty="0">
                <a:latin typeface="Cambria" panose="02040503050406030204" pitchFamily="18" charset="0"/>
              </a:rPr>
              <a:t>Mr. </a:t>
            </a:r>
            <a:r>
              <a:rPr lang="en-US" altLang="zh-CN" sz="1480" u="sng" dirty="0" err="1">
                <a:latin typeface="Cambria" panose="02040503050406030204" pitchFamily="18" charset="0"/>
              </a:rPr>
              <a:t>Buttler</a:t>
            </a:r>
            <a:r>
              <a:rPr lang="en-US" altLang="zh-CN" sz="1480" dirty="0">
                <a:latin typeface="Cambria" panose="02040503050406030204" pitchFamily="18" charset="0"/>
              </a:rPr>
              <a:t>. He heard about Emily and suggested that she have a try.</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⑦</a:t>
            </a:r>
            <a:r>
              <a:rPr lang="en-US" altLang="zh-CN" sz="1480" dirty="0">
                <a:latin typeface="Cambria" panose="02040503050406030204" pitchFamily="18" charset="0"/>
              </a:rPr>
              <a:t>Emily didn't want to be </a:t>
            </a:r>
            <a:r>
              <a:rPr lang="en-US" altLang="zh-CN" sz="1480" u="sng" dirty="0">
                <a:latin typeface="Cambria" panose="02040503050406030204" pitchFamily="18" charset="0"/>
              </a:rPr>
              <a:t>rejected</a:t>
            </a:r>
            <a:r>
              <a:rPr lang="en-US" altLang="zh-CN" sz="1480" dirty="0">
                <a:latin typeface="Cambria" panose="02040503050406030204" pitchFamily="18" charset="0"/>
              </a:rPr>
              <a:t> again, so she hesitated a little about it. As Emily struggled, the door was pushed open and Mr. </a:t>
            </a:r>
            <a:r>
              <a:rPr lang="en-US" altLang="zh-CN" sz="1480" dirty="0" err="1">
                <a:latin typeface="Cambria" panose="02040503050406030204" pitchFamily="18" charset="0"/>
              </a:rPr>
              <a:t>Buttler</a:t>
            </a:r>
            <a:r>
              <a:rPr lang="en-US" altLang="zh-CN" sz="1480" dirty="0">
                <a:latin typeface="Cambria" panose="02040503050406030204" pitchFamily="18" charset="0"/>
              </a:rPr>
              <a:t> called, “Emily, you're next." Although kind of </a:t>
            </a:r>
            <a:r>
              <a:rPr lang="en-US" altLang="zh-CN" sz="1480" u="sng" dirty="0">
                <a:latin typeface="Cambria" panose="02040503050406030204" pitchFamily="18" charset="0"/>
              </a:rPr>
              <a:t>nervous</a:t>
            </a:r>
            <a:r>
              <a:rPr lang="en-US" altLang="zh-CN" sz="1480" dirty="0">
                <a:latin typeface="Cambria" panose="02040503050406030204" pitchFamily="18" charset="0"/>
              </a:rPr>
              <a:t>, Emily did as Mr. </a:t>
            </a:r>
            <a:r>
              <a:rPr lang="en-US" altLang="zh-CN" sz="1480" dirty="0" err="1">
                <a:latin typeface="Cambria" panose="02040503050406030204" pitchFamily="18" charset="0"/>
              </a:rPr>
              <a:t>Buttler</a:t>
            </a:r>
            <a:r>
              <a:rPr lang="en-US" altLang="zh-CN" sz="1480" dirty="0">
                <a:latin typeface="Cambria" panose="02040503050406030204" pitchFamily="18" charset="0"/>
              </a:rPr>
              <a:t> told her to do. Mr. </a:t>
            </a:r>
            <a:r>
              <a:rPr lang="en-US" altLang="zh-CN" sz="1480" dirty="0" err="1">
                <a:latin typeface="Cambria" panose="02040503050406030204" pitchFamily="18" charset="0"/>
              </a:rPr>
              <a:t>Buttler</a:t>
            </a:r>
            <a:r>
              <a:rPr lang="en-US" altLang="zh-CN" sz="1480" dirty="0">
                <a:latin typeface="Cambria" panose="02040503050406030204" pitchFamily="18" charset="0"/>
              </a:rPr>
              <a:t> sat by the piano to keep Emily company. When Emily finished her testing performance, she thanked Mr. </a:t>
            </a:r>
            <a:r>
              <a:rPr lang="en-US" altLang="zh-CN" sz="1480" dirty="0" err="1">
                <a:latin typeface="Cambria" panose="02040503050406030204" pitchFamily="18" charset="0"/>
              </a:rPr>
              <a:t>Buttler</a:t>
            </a:r>
            <a:r>
              <a:rPr lang="en-US" altLang="zh-CN" sz="1480" dirty="0">
                <a:latin typeface="Cambria" panose="02040503050406030204" pitchFamily="18" charset="0"/>
              </a:rPr>
              <a:t> and knew the result would be </a:t>
            </a:r>
            <a:r>
              <a:rPr lang="en-US" altLang="zh-CN" sz="1480" u="sng" dirty="0">
                <a:latin typeface="Cambria" panose="02040503050406030204" pitchFamily="18" charset="0"/>
              </a:rPr>
              <a:t>posted</a:t>
            </a:r>
            <a:r>
              <a:rPr lang="en-US" altLang="zh-CN" sz="1480" dirty="0">
                <a:latin typeface="Cambria" panose="02040503050406030204" pitchFamily="18" charset="0"/>
              </a:rPr>
              <a:t> on the door of the choral room the next day.</a:t>
            </a:r>
            <a:endParaRPr lang="zh-CN" altLang="zh-CN" sz="1480" dirty="0">
              <a:latin typeface="Cambria" panose="02040503050406030204" pitchFamily="18" charset="0"/>
            </a:endParaRPr>
          </a:p>
          <a:p>
            <a:r>
              <a:rPr lang="en-US" altLang="zh-CN" sz="1480" dirty="0">
                <a:latin typeface="Cambria" panose="02040503050406030204" pitchFamily="18" charset="0"/>
              </a:rPr>
              <a:t>        </a:t>
            </a:r>
            <a:r>
              <a:rPr lang="zh-CN" altLang="zh-CN" sz="1480" dirty="0">
                <a:latin typeface="Cambria" panose="02040503050406030204" pitchFamily="18" charset="0"/>
              </a:rPr>
              <a:t>⑧</a:t>
            </a:r>
            <a:r>
              <a:rPr lang="en-US" altLang="zh-CN" sz="1480" dirty="0">
                <a:latin typeface="Cambria" panose="02040503050406030204" pitchFamily="18" charset="0"/>
              </a:rPr>
              <a:t>Emily couldn't sleep that night. She was suffering from the feelings that she didn't fit and the great need to be accepted. By the next morning, her stomach was even in pain because of stress.</a:t>
            </a:r>
            <a:endParaRPr lang="zh-CN" altLang="zh-CN" sz="1480" dirty="0">
              <a:latin typeface="Cambria" panose="02040503050406030204" pitchFamily="18" charset="0"/>
            </a:endParaRPr>
          </a:p>
          <a:p>
            <a:endParaRPr lang="zh-CN" altLang="en-US" sz="148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6817"/>
            <a:ext cx="9144000" cy="6103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83330" y="1275606"/>
            <a:ext cx="7516738" cy="1862048"/>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altLang="zh-CN" sz="11500" b="1" cap="none" spc="150" dirty="0">
                <a:ln w="11430"/>
                <a:solidFill>
                  <a:srgbClr val="FFFF00"/>
                </a:solidFill>
                <a:effectLst>
                  <a:outerShdw blurRad="25400" algn="tl" rotWithShape="0">
                    <a:srgbClr val="000000">
                      <a:alpha val="43000"/>
                    </a:srgbClr>
                  </a:outerShdw>
                </a:effectLst>
              </a:rPr>
              <a:t>Thank you</a:t>
            </a:r>
            <a:endParaRPr lang="zh-CN" altLang="en-US" sz="11500" b="1" cap="none" spc="150" dirty="0">
              <a:ln w="11430"/>
              <a:solidFill>
                <a:srgbClr val="FFFF00"/>
              </a:solidFill>
              <a:effectLst>
                <a:outerShdw blurRad="25400" algn="tl" rotWithShape="0">
                  <a:srgbClr val="000000">
                    <a:alpha val="43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30145" y="267494"/>
            <a:ext cx="9033250" cy="4801314"/>
          </a:xfrm>
          <a:prstGeom prst="rect">
            <a:avLst/>
          </a:prstGeom>
        </p:spPr>
        <p:txBody>
          <a:bodyPr wrap="square">
            <a:spAutoFit/>
          </a:bodyPr>
          <a:lstStyle/>
          <a:p>
            <a:r>
              <a:rPr lang="en-US" altLang="zh-CN" sz="1700" b="1" dirty="0"/>
              <a:t>Paragraph 1</a:t>
            </a:r>
            <a:endParaRPr lang="zh-CN" altLang="zh-CN" sz="1700" b="1" dirty="0"/>
          </a:p>
          <a:p>
            <a:r>
              <a:rPr lang="en-US" altLang="zh-CN" sz="1700" b="1" dirty="0"/>
              <a:t>        The next day, Emily nervously glanced at the list on the door of the choral room. </a:t>
            </a:r>
            <a:r>
              <a:rPr lang="en-US" altLang="zh-CN" sz="1700" dirty="0"/>
              <a:t>Worried that she might be </a:t>
            </a:r>
            <a:r>
              <a:rPr lang="en-US" altLang="zh-CN" sz="1700" u="sng" dirty="0"/>
              <a:t>reject</a:t>
            </a:r>
            <a:r>
              <a:rPr lang="en-US" altLang="zh-CN" sz="1700" dirty="0"/>
              <a:t>ed again, she felt her throat tighten standing among a crowd of students, anxious to know the result. Hardly had her eyes settled upon the very top of the list when the name “</a:t>
            </a:r>
            <a:r>
              <a:rPr lang="en-US" altLang="zh-CN" sz="1700" u="sng" dirty="0"/>
              <a:t>Emily White</a:t>
            </a:r>
            <a:r>
              <a:rPr lang="en-US" altLang="zh-CN" sz="1700" dirty="0"/>
              <a:t>” abruptly popped into her sight. It was so incredible that she rubbed her eyes over and over again to ensure it was the right “Emily White” she was looking for. Realizing there was not a second “Emily White” in the school, she jumped up and let out a cry of exhilaration. What made her even more surprised was that Mr. </a:t>
            </a:r>
            <a:r>
              <a:rPr lang="en-US" altLang="zh-CN" sz="1700" dirty="0" err="1"/>
              <a:t>Buttler</a:t>
            </a:r>
            <a:r>
              <a:rPr lang="en-US" altLang="zh-CN" sz="1700" dirty="0"/>
              <a:t> told her she was the lead singer in the </a:t>
            </a:r>
            <a:r>
              <a:rPr lang="en-US" altLang="zh-CN" sz="1700" u="sng" dirty="0"/>
              <a:t>performance</a:t>
            </a:r>
            <a:r>
              <a:rPr lang="en-US" altLang="zh-CN" sz="1700" dirty="0"/>
              <a:t>. </a:t>
            </a:r>
            <a:endParaRPr lang="zh-CN" altLang="zh-CN" sz="1700" dirty="0"/>
          </a:p>
          <a:p>
            <a:r>
              <a:rPr lang="en-US" altLang="zh-CN" sz="1700" dirty="0"/>
              <a:t> </a:t>
            </a:r>
            <a:r>
              <a:rPr lang="en-US" altLang="zh-CN" sz="1700" b="1" dirty="0"/>
              <a:t>Paragraph 2</a:t>
            </a:r>
            <a:endParaRPr lang="zh-CN" altLang="zh-CN" sz="1700" b="1" dirty="0"/>
          </a:p>
          <a:p>
            <a:r>
              <a:rPr lang="en-US" altLang="zh-CN" sz="1700" b="1" dirty="0"/>
              <a:t>        Finally, the day of performance came.</a:t>
            </a:r>
            <a:r>
              <a:rPr lang="en-US" altLang="zh-CN" sz="1700" dirty="0"/>
              <a:t> When all the performers did the last rehearsal in the</a:t>
            </a:r>
            <a:r>
              <a:rPr lang="en-US" altLang="zh-CN" sz="1700" u="sng" dirty="0"/>
              <a:t> choral room</a:t>
            </a:r>
            <a:r>
              <a:rPr lang="en-US" altLang="zh-CN" sz="1700" dirty="0"/>
              <a:t>, Emily seemed to be quite confident about the upcoming performance. However, as she stepped onto the stage, spotlight fixed upon her, a sense of embarrassment and uneasiness flashed across her again. Gradually she found herself clumsy and even dizzy standing in the center of the stage. Just at that moment, she got a glimpse of </a:t>
            </a:r>
            <a:r>
              <a:rPr lang="en-US" altLang="zh-CN" sz="1700" u="sng" dirty="0"/>
              <a:t>Mr. </a:t>
            </a:r>
            <a:r>
              <a:rPr lang="en-US" altLang="zh-CN" sz="1700" u="sng" dirty="0" err="1"/>
              <a:t>Buttler</a:t>
            </a:r>
            <a:r>
              <a:rPr lang="en-US" altLang="zh-CN" sz="1700" u="sng" dirty="0"/>
              <a:t> </a:t>
            </a:r>
            <a:r>
              <a:rPr lang="en-US" altLang="zh-CN" sz="1700" dirty="0"/>
              <a:t>in the corner of the hall, who shot Emily a determined look and then clapped loudly to give her a cheer. Taking a deep breath, Emily, with her eyes closed, started to sing. Immediately, the whole auditorium erupted into applauses. Their performance turned out to be a great success.</a:t>
            </a:r>
            <a:endParaRPr lang="en-US" altLang="zh-CN" sz="1700" dirty="0"/>
          </a:p>
        </p:txBody>
      </p:sp>
      <p:sp>
        <p:nvSpPr>
          <p:cNvPr id="3" name="TextBox 2"/>
          <p:cNvSpPr txBox="1"/>
          <p:nvPr/>
        </p:nvSpPr>
        <p:spPr>
          <a:xfrm>
            <a:off x="0" y="0"/>
            <a:ext cx="1475656" cy="338554"/>
          </a:xfrm>
          <a:prstGeom prst="rect">
            <a:avLst/>
          </a:prstGeom>
          <a:solidFill>
            <a:srgbClr val="FFC000"/>
          </a:solidFill>
        </p:spPr>
        <p:txBody>
          <a:bodyPr wrap="square" rtlCol="0">
            <a:spAutoFit/>
          </a:bodyPr>
          <a:lstStyle/>
          <a:p>
            <a:r>
              <a:rPr lang="zh-CN" altLang="en-US" sz="1600" b="1" dirty="0"/>
              <a:t>老师下水作文</a:t>
            </a:r>
            <a:endParaRPr lang="zh-CN" altLang="en-US" sz="16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10750" y="483518"/>
            <a:ext cx="8856984" cy="4247317"/>
          </a:xfrm>
          <a:prstGeom prst="rect">
            <a:avLst/>
          </a:prstGeom>
        </p:spPr>
        <p:txBody>
          <a:bodyPr wrap="square">
            <a:spAutoFit/>
          </a:bodyPr>
          <a:lstStyle/>
          <a:p>
            <a:r>
              <a:rPr lang="en-US" altLang="zh-CN" b="1" dirty="0"/>
              <a:t>Paragraph 1</a:t>
            </a:r>
            <a:endParaRPr lang="zh-CN" altLang="zh-CN" b="1" dirty="0"/>
          </a:p>
          <a:p>
            <a:r>
              <a:rPr lang="en-US" altLang="zh-CN" b="1" dirty="0"/>
              <a:t>        The next day, Emily nervously glanced at the list on the door of the choral room. </a:t>
            </a:r>
            <a:r>
              <a:rPr lang="en-US" altLang="zh-CN" dirty="0"/>
              <a:t>She was not </a:t>
            </a:r>
            <a:r>
              <a:rPr lang="en-US" altLang="zh-CN" u="sng" dirty="0"/>
              <a:t>reject</a:t>
            </a:r>
            <a:r>
              <a:rPr lang="en-US" altLang="zh-CN" dirty="0"/>
              <a:t>ed this time. Her name was </a:t>
            </a:r>
            <a:r>
              <a:rPr lang="en-US" altLang="zh-CN" u="sng" dirty="0"/>
              <a:t>post</a:t>
            </a:r>
            <a:r>
              <a:rPr lang="en-US" altLang="zh-CN" dirty="0"/>
              <a:t>ed at the top of the list. She, </a:t>
            </a:r>
            <a:r>
              <a:rPr lang="en-US" altLang="zh-CN" u="sng" dirty="0"/>
              <a:t>Emily White</a:t>
            </a:r>
            <a:r>
              <a:rPr lang="en-US" altLang="zh-CN" dirty="0"/>
              <a:t>, was chosen to be the leading singer! She would sing alone in the </a:t>
            </a:r>
            <a:r>
              <a:rPr lang="en-US" altLang="zh-CN" u="sng" dirty="0"/>
              <a:t>performance</a:t>
            </a:r>
            <a:r>
              <a:rPr lang="en-US" altLang="zh-CN" dirty="0"/>
              <a:t>. Emily couldn’t believe her eyes. There must be some mistake. But Mr. </a:t>
            </a:r>
            <a:r>
              <a:rPr lang="en-US" altLang="zh-CN" dirty="0" err="1"/>
              <a:t>Buttler</a:t>
            </a:r>
            <a:r>
              <a:rPr lang="en-US" altLang="zh-CN" dirty="0"/>
              <a:t> said to her with determined eyes, “Emily, I choose you because you should perform the part—your voice is unusual. Believe in yourself.” Greatly encouraged, Emily practiced really hard. </a:t>
            </a:r>
            <a:endParaRPr lang="zh-CN" altLang="zh-CN" dirty="0"/>
          </a:p>
          <a:p>
            <a:r>
              <a:rPr lang="en-US" altLang="zh-CN" dirty="0"/>
              <a:t> </a:t>
            </a:r>
            <a:endParaRPr lang="zh-CN" altLang="zh-CN" dirty="0"/>
          </a:p>
          <a:p>
            <a:r>
              <a:rPr lang="en-US" altLang="zh-CN" b="1" dirty="0"/>
              <a:t>Paragraph 2</a:t>
            </a:r>
            <a:endParaRPr lang="zh-CN" altLang="zh-CN" b="1" dirty="0"/>
          </a:p>
          <a:p>
            <a:r>
              <a:rPr lang="en-US" altLang="zh-CN" b="1" dirty="0"/>
              <a:t>        Finally, the day of performance came. </a:t>
            </a:r>
            <a:r>
              <a:rPr lang="en-US" altLang="zh-CN" dirty="0"/>
              <a:t>Standing in front of the line, Emily felt her throat tight and her palms sweating. When the curtain opened up, the eyes of the whole audience fell upon Emily. “Emily White!” Someone whispered. Then, along with the first note of music, Emily began to singer her heart out. Her </a:t>
            </a:r>
            <a:r>
              <a:rPr lang="en-US" altLang="zh-CN" u="sng" dirty="0"/>
              <a:t>voice</a:t>
            </a:r>
            <a:r>
              <a:rPr lang="en-US" altLang="zh-CN" dirty="0"/>
              <a:t> was like a nightingale ringing in the auditorium. Applause! Emily felt so happy and comfortable. She was shining on the stage. Emily White, with so many </a:t>
            </a:r>
            <a:r>
              <a:rPr lang="en-US" altLang="zh-CN" u="sng" dirty="0"/>
              <a:t>birth problems</a:t>
            </a:r>
            <a:r>
              <a:rPr lang="en-US" altLang="zh-CN" dirty="0"/>
              <a:t> in her body, was an angel!</a:t>
            </a:r>
            <a:endParaRPr lang="en-US" altLang="zh-CN" dirty="0"/>
          </a:p>
        </p:txBody>
      </p:sp>
      <p:sp>
        <p:nvSpPr>
          <p:cNvPr id="3" name="TextBox 2"/>
          <p:cNvSpPr txBox="1"/>
          <p:nvPr/>
        </p:nvSpPr>
        <p:spPr>
          <a:xfrm>
            <a:off x="0" y="0"/>
            <a:ext cx="1115616" cy="338554"/>
          </a:xfrm>
          <a:prstGeom prst="rect">
            <a:avLst/>
          </a:prstGeom>
          <a:solidFill>
            <a:srgbClr val="FFC000"/>
          </a:solidFill>
        </p:spPr>
        <p:txBody>
          <a:bodyPr wrap="square" rtlCol="0">
            <a:spAutoFit/>
          </a:bodyPr>
          <a:lstStyle/>
          <a:p>
            <a:r>
              <a:rPr lang="zh-CN" altLang="en-US" sz="1600" b="1" dirty="0"/>
              <a:t>参考范文</a:t>
            </a:r>
            <a:endParaRPr lang="zh-CN" altLang="en-US" sz="1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194309" name="表格 4194308"/>
          <p:cNvGraphicFramePr/>
          <p:nvPr/>
        </p:nvGraphicFramePr>
        <p:xfrm>
          <a:off x="348854" y="1071563"/>
          <a:ext cx="7726680" cy="2893060"/>
        </p:xfrm>
        <a:graphic>
          <a:graphicData uri="http://schemas.openxmlformats.org/drawingml/2006/table">
            <a:tbl>
              <a:tblPr/>
              <a:tblGrid>
                <a:gridCol w="1523365"/>
                <a:gridCol w="6203315"/>
              </a:tblGrid>
              <a:tr h="434340">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r>
                        <a:rPr lang="en-US" altLang="zh-CN" sz="2400" b="1" dirty="0" smtClean="0">
                          <a:solidFill>
                            <a:srgbClr val="FF0000"/>
                          </a:solidFill>
                          <a:ea typeface="等线" panose="02010600030101010101" pitchFamily="2" charset="-122"/>
                        </a:rPr>
                        <a:t>Para.1</a:t>
                      </a:r>
                      <a:endParaRPr lang="zh-CN" altLang="en-US" sz="2400" b="1" dirty="0">
                        <a:solidFill>
                          <a:srgbClr val="FF0000"/>
                        </a:solidFill>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endParaRPr lang="en-US" altLang="zh-CN" sz="1350" b="1" kern="1200" dirty="0" smtClean="0">
                        <a:solidFill>
                          <a:srgbClr val="000000"/>
                        </a:solidFill>
                        <a:latin typeface="等线" panose="02010600030101010101" pitchFamily="2" charset="-122"/>
                        <a:ea typeface="宋体" panose="02010600030101010101" pitchFamily="2" charset="-122"/>
                        <a:cs typeface="+mn-cs"/>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r>
              <a:tr h="444500">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r>
                        <a:rPr lang="en-US" altLang="zh-CN" sz="2400" b="1" dirty="0" smtClean="0">
                          <a:solidFill>
                            <a:srgbClr val="FF0000"/>
                          </a:solidFill>
                          <a:ea typeface="等线" panose="02010600030101010101" pitchFamily="2" charset="-122"/>
                        </a:rPr>
                        <a:t>Para.2-3</a:t>
                      </a:r>
                      <a:endParaRPr lang="zh-CN" altLang="en-US" sz="2400" b="1" dirty="0">
                        <a:solidFill>
                          <a:srgbClr val="FF0000"/>
                        </a:solidFill>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BF5"/>
                    </a:solidFill>
                  </a:tcPr>
                </a:tc>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endParaRPr lang="en-US" altLang="zh-CN" sz="1350" dirty="0" smtClean="0">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BF5"/>
                    </a:solidFill>
                  </a:tcPr>
                </a:tc>
              </a:tr>
              <a:tr h="594995">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r>
                        <a:rPr lang="en-US" altLang="zh-CN" sz="2400" b="1" dirty="0" smtClean="0">
                          <a:solidFill>
                            <a:srgbClr val="FF0000"/>
                          </a:solidFill>
                          <a:ea typeface="等线" panose="02010600030101010101" pitchFamily="2" charset="-122"/>
                        </a:rPr>
                        <a:t>Para.4-5</a:t>
                      </a:r>
                      <a:endParaRPr lang="zh-CN" altLang="en-US" sz="2400" b="1" dirty="0">
                        <a:solidFill>
                          <a:srgbClr val="FF0000"/>
                        </a:solidFill>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endParaRPr lang="en-US" altLang="zh-CN" sz="1350" dirty="0" smtClean="0">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r>
              <a:tr h="709930">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r>
                        <a:rPr lang="en-US" altLang="zh-CN" sz="2400" b="1" dirty="0" smtClean="0">
                          <a:solidFill>
                            <a:srgbClr val="FF0000"/>
                          </a:solidFill>
                          <a:ea typeface="等线" panose="02010600030101010101" pitchFamily="2" charset="-122"/>
                        </a:rPr>
                        <a:t>Para.6-8</a:t>
                      </a:r>
                      <a:endParaRPr lang="zh-CN" altLang="en-US" sz="2400" b="1" dirty="0">
                        <a:solidFill>
                          <a:srgbClr val="FF0000"/>
                        </a:solidFill>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BF5"/>
                    </a:solidFill>
                  </a:tcPr>
                </a:tc>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endParaRPr lang="zh-CN" altLang="en-US" sz="1350" dirty="0">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BF5"/>
                    </a:solidFill>
                  </a:tcPr>
                </a:tc>
              </a:tr>
              <a:tr h="709295">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r>
                        <a:rPr lang="en-US" altLang="zh-CN" sz="2400" b="1" dirty="0" smtClean="0">
                          <a:solidFill>
                            <a:srgbClr val="FF0000"/>
                          </a:solidFill>
                          <a:ea typeface="等线" panose="02010600030101010101" pitchFamily="2" charset="-122"/>
                        </a:rPr>
                        <a:t>Para.9-10</a:t>
                      </a:r>
                      <a:endParaRPr lang="zh-CN" altLang="en-US" sz="2400" b="1" dirty="0">
                        <a:solidFill>
                          <a:srgbClr val="FF0000"/>
                        </a:solidFill>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c>
                  <a:txBody>
                    <a:bodyPr/>
                    <a:lstStyle>
                      <a:lvl1pPr marL="228600" lvl="0" indent="-228600" algn="l" defTabSz="914400" eaLnBrk="1" fontAlgn="base" latinLnBrk="1" hangingPunct="1">
                        <a:lnSpc>
                          <a:spcPct val="90000"/>
                        </a:lnSpc>
                        <a:spcBef>
                          <a:spcPts val="1000"/>
                        </a:spcBef>
                        <a:spcAft>
                          <a:spcPct val="0"/>
                        </a:spcAft>
                        <a:buFont typeface="Arial" panose="020B0604020202020204" pitchFamily="34" charset="0"/>
                        <a:buChar char="•"/>
                        <a:defRPr sz="2800" kern="1200">
                          <a:solidFill>
                            <a:srgbClr val="000000"/>
                          </a:solidFill>
                          <a:latin typeface="等线" panose="02010600030101010101" pitchFamily="2" charset="-122"/>
                          <a:ea typeface="宋体" panose="02010600030101010101" pitchFamily="2" charset="-122"/>
                        </a:defRPr>
                      </a:lvl1pPr>
                      <a:lvl2pPr marL="685800" lvl="1" indent="-228600" algn="l" defTabSz="914400" eaLnBrk="1" fontAlgn="base" latinLnBrk="1" hangingPunct="1">
                        <a:lnSpc>
                          <a:spcPct val="90000"/>
                        </a:lnSpc>
                        <a:spcBef>
                          <a:spcPts val="500"/>
                        </a:spcBef>
                        <a:spcAft>
                          <a:spcPct val="0"/>
                        </a:spcAft>
                        <a:buFont typeface="Arial" panose="020B0604020202020204" pitchFamily="34" charset="0"/>
                        <a:buChar char="•"/>
                        <a:defRPr sz="2400" b="0" kern="1200">
                          <a:solidFill>
                            <a:srgbClr val="000000"/>
                          </a:solidFill>
                          <a:latin typeface="等线" panose="02010600030101010101" pitchFamily="2" charset="-122"/>
                          <a:ea typeface="宋体" panose="02010600030101010101" pitchFamily="2" charset="-122"/>
                        </a:defRPr>
                      </a:lvl2pPr>
                      <a:lvl3pPr marL="1143000" lvl="2"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3pPr>
                      <a:lvl4pPr marL="1600200" lvl="3"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4pPr>
                      <a:lvl5pPr marL="2057400" lvl="4" indent="-228600" algn="l" defTabSz="914400" eaLnBrk="1" fontAlgn="base" latinLnBrk="1" hangingPunct="1">
                        <a:lnSpc>
                          <a:spcPct val="90000"/>
                        </a:lnSpc>
                        <a:spcBef>
                          <a:spcPts val="500"/>
                        </a:spcBef>
                        <a:spcAft>
                          <a:spcPct val="0"/>
                        </a:spcAft>
                        <a:buFont typeface="Arial" panose="020B0604020202020204" pitchFamily="34" charset="0"/>
                        <a:buChar char="•"/>
                        <a:defRPr sz="2000" b="0" kern="1200">
                          <a:solidFill>
                            <a:srgbClr val="000000"/>
                          </a:solidFill>
                          <a:latin typeface="等线" panose="02010600030101010101" pitchFamily="2" charset="-122"/>
                          <a:ea typeface="宋体" panose="02010600030101010101" pitchFamily="2" charset="-122"/>
                        </a:defRPr>
                      </a:lvl5pPr>
                    </a:lstStyle>
                    <a:p>
                      <a:pPr marL="0" lvl="0" indent="0" latinLnBrk="0">
                        <a:lnSpc>
                          <a:spcPct val="100000"/>
                        </a:lnSpc>
                        <a:spcBef>
                          <a:spcPct val="0"/>
                        </a:spcBef>
                        <a:buNone/>
                      </a:pPr>
                      <a:endParaRPr lang="zh-CN" altLang="en-US" sz="1350" dirty="0">
                        <a:ea typeface="等线" panose="02010600030101010101" pitchFamily="2" charset="-122"/>
                      </a:endParaRPr>
                    </a:p>
                  </a:txBody>
                  <a:tcPr marL="68575" marR="68575" marT="34290" marB="3429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FD5EA"/>
                    </a:solidFill>
                  </a:tcPr>
                </a:tc>
              </a:tr>
            </a:tbl>
          </a:graphicData>
        </a:graphic>
      </p:graphicFrame>
      <p:sp>
        <p:nvSpPr>
          <p:cNvPr id="10265" name="TextBox 1"/>
          <p:cNvSpPr txBox="1"/>
          <p:nvPr/>
        </p:nvSpPr>
        <p:spPr>
          <a:xfrm>
            <a:off x="1983581" y="1083469"/>
            <a:ext cx="5847080" cy="365760"/>
          </a:xfrm>
          <a:prstGeom prst="rect">
            <a:avLst/>
          </a:prstGeom>
          <a:noFill/>
          <a:ln w="9525">
            <a:noFill/>
          </a:ln>
        </p:spPr>
        <p:txBody>
          <a:bodyPr wrap="none" anchor="t">
            <a:spAutoFit/>
          </a:bodyPr>
          <a:p>
            <a:r>
              <a:rPr lang="en-US" altLang="zh-CN" b="1" dirty="0">
                <a:latin typeface="Arial" panose="020B0604020202020204" pitchFamily="34" charset="0"/>
                <a:ea typeface="宋体" panose="02010600030101010101" pitchFamily="2" charset="-122"/>
              </a:rPr>
              <a:t>The introduction of Emily —— a strange-looking girl</a:t>
            </a:r>
            <a:endParaRPr lang="zh-CN" altLang="en-US" b="1" dirty="0">
              <a:latin typeface="Arial" panose="020B0604020202020204" pitchFamily="34" charset="0"/>
              <a:ea typeface="宋体" panose="02010600030101010101" pitchFamily="2" charset="-122"/>
            </a:endParaRPr>
          </a:p>
        </p:txBody>
      </p:sp>
      <p:sp>
        <p:nvSpPr>
          <p:cNvPr id="10266" name="TextBox 16"/>
          <p:cNvSpPr txBox="1"/>
          <p:nvPr/>
        </p:nvSpPr>
        <p:spPr>
          <a:xfrm>
            <a:off x="1956197" y="1560910"/>
            <a:ext cx="5897880" cy="365760"/>
          </a:xfrm>
          <a:prstGeom prst="rect">
            <a:avLst/>
          </a:prstGeom>
          <a:noFill/>
          <a:ln w="9525">
            <a:noFill/>
          </a:ln>
        </p:spPr>
        <p:txBody>
          <a:bodyPr wrap="none" anchor="t">
            <a:spAutoFit/>
          </a:bodyPr>
          <a:p>
            <a:r>
              <a:rPr lang="en-US" altLang="zh-CN" b="1" dirty="0">
                <a:latin typeface="Arial" panose="020B0604020202020204" pitchFamily="34" charset="0"/>
                <a:ea typeface="宋体" panose="02010600030101010101" pitchFamily="2" charset="-122"/>
              </a:rPr>
              <a:t>The introduction of a yearly performance in the town</a:t>
            </a:r>
            <a:endParaRPr lang="zh-CN" altLang="en-US" b="1" dirty="0">
              <a:latin typeface="Arial" panose="020B0604020202020204" pitchFamily="34" charset="0"/>
              <a:ea typeface="宋体" panose="02010600030101010101" pitchFamily="2" charset="-122"/>
            </a:endParaRPr>
          </a:p>
        </p:txBody>
      </p:sp>
      <p:sp>
        <p:nvSpPr>
          <p:cNvPr id="10267" name="TextBox 17"/>
          <p:cNvSpPr txBox="1"/>
          <p:nvPr/>
        </p:nvSpPr>
        <p:spPr>
          <a:xfrm>
            <a:off x="1997869" y="2031206"/>
            <a:ext cx="4669790" cy="365760"/>
          </a:xfrm>
          <a:prstGeom prst="rect">
            <a:avLst/>
          </a:prstGeom>
          <a:noFill/>
          <a:ln w="9525">
            <a:noFill/>
          </a:ln>
        </p:spPr>
        <p:txBody>
          <a:bodyPr wrap="none" anchor="t">
            <a:spAutoFit/>
          </a:bodyPr>
          <a:p>
            <a:r>
              <a:rPr lang="en-US" altLang="zh-CN" b="1" dirty="0">
                <a:latin typeface="Arial" panose="020B0604020202020204" pitchFamily="34" charset="0"/>
                <a:ea typeface="宋体" panose="02010600030101010101" pitchFamily="2" charset="-122"/>
              </a:rPr>
              <a:t>Emily’s first attempt to sing (Mrs. Owens)</a:t>
            </a:r>
            <a:endParaRPr lang="zh-CN" altLang="en-US" b="1" dirty="0">
              <a:latin typeface="Arial" panose="020B0604020202020204" pitchFamily="34" charset="0"/>
              <a:ea typeface="宋体" panose="02010600030101010101" pitchFamily="2" charset="-122"/>
            </a:endParaRPr>
          </a:p>
        </p:txBody>
      </p:sp>
      <p:sp>
        <p:nvSpPr>
          <p:cNvPr id="10268" name="TextBox 18"/>
          <p:cNvSpPr txBox="1"/>
          <p:nvPr/>
        </p:nvSpPr>
        <p:spPr>
          <a:xfrm>
            <a:off x="2027635" y="2612231"/>
            <a:ext cx="4822190" cy="365760"/>
          </a:xfrm>
          <a:prstGeom prst="rect">
            <a:avLst/>
          </a:prstGeom>
          <a:noFill/>
          <a:ln w="9525">
            <a:noFill/>
          </a:ln>
        </p:spPr>
        <p:txBody>
          <a:bodyPr wrap="none" anchor="t">
            <a:spAutoFit/>
          </a:bodyPr>
          <a:p>
            <a:r>
              <a:rPr lang="en-US" altLang="zh-CN" b="1" dirty="0">
                <a:latin typeface="Arial" panose="020B0604020202020204" pitchFamily="34" charset="0"/>
                <a:ea typeface="宋体" panose="02010600030101010101" pitchFamily="2" charset="-122"/>
              </a:rPr>
              <a:t>Emily’s second attempt to sing(Mr. Buttler)</a:t>
            </a:r>
            <a:endParaRPr lang="zh-CN" altLang="en-US" b="1" dirty="0">
              <a:latin typeface="Arial" panose="020B0604020202020204" pitchFamily="34" charset="0"/>
              <a:ea typeface="宋体" panose="02010600030101010101" pitchFamily="2" charset="-122"/>
            </a:endParaRPr>
          </a:p>
        </p:txBody>
      </p:sp>
      <p:sp>
        <p:nvSpPr>
          <p:cNvPr id="8220" name="矩形 1049605"/>
          <p:cNvSpPr/>
          <p:nvPr/>
        </p:nvSpPr>
        <p:spPr>
          <a:xfrm>
            <a:off x="1550194" y="301229"/>
            <a:ext cx="6090047" cy="502920"/>
          </a:xfrm>
          <a:prstGeom prst="rect">
            <a:avLst/>
          </a:prstGeom>
          <a:noFill/>
          <a:ln w="9525">
            <a:noFill/>
          </a:ln>
        </p:spPr>
        <p:txBody>
          <a:bodyPr wrap="square" anchor="t">
            <a:spAutoFit/>
          </a:bodyPr>
          <a:p>
            <a:pPr eaLnBrk="0" hangingPunct="0"/>
            <a:r>
              <a:rPr lang="en-US" altLang="zh-CN" sz="2700" b="1" dirty="0">
                <a:solidFill>
                  <a:srgbClr val="FF0000"/>
                </a:solidFill>
                <a:latin typeface="Hiragino Kaku Gothic Std" panose="020B0800000000000000" charset="-128"/>
                <a:ea typeface="Hiragino Kaku Gothic Std" panose="020B0800000000000000" charset="-128"/>
              </a:rPr>
              <a:t>Read for Development of the plot</a:t>
            </a:r>
            <a:endParaRPr lang="en-US" altLang="zh-CN" sz="2700" b="1" dirty="0">
              <a:solidFill>
                <a:srgbClr val="FF0000"/>
              </a:solidFill>
              <a:latin typeface="Hiragino Kaku Gothic Std" panose="020B0800000000000000" charset="-128"/>
              <a:ea typeface="Hiragino Kaku Gothic Std" panose="020B0800000000000000" charset="-128"/>
            </a:endParaRPr>
          </a:p>
        </p:txBody>
      </p:sp>
      <p:pic>
        <p:nvPicPr>
          <p:cNvPr id="8221" name="图片 1049606"/>
          <p:cNvPicPr>
            <a:picLocks noChangeAspect="1"/>
          </p:cNvPicPr>
          <p:nvPr/>
        </p:nvPicPr>
        <p:blipFill>
          <a:blip r:embed="rId1"/>
          <a:stretch>
            <a:fillRect/>
          </a:stretch>
        </p:blipFill>
        <p:spPr>
          <a:xfrm>
            <a:off x="64294" y="269081"/>
            <a:ext cx="1485900" cy="547688"/>
          </a:xfrm>
          <a:prstGeom prst="rect">
            <a:avLst/>
          </a:prstGeom>
          <a:noFill/>
          <a:ln w="9525">
            <a:noFill/>
          </a:ln>
          <a:effectLst>
            <a:outerShdw dist="38100" dir="8099936" algn="ctr" rotWithShape="0">
              <a:srgbClr val="000000">
                <a:alpha val="39000"/>
              </a:srgbClr>
            </a:outerShdw>
          </a:effectLst>
        </p:spPr>
      </p:pic>
      <p:sp>
        <p:nvSpPr>
          <p:cNvPr id="9" name="矩形 8"/>
          <p:cNvSpPr/>
          <p:nvPr/>
        </p:nvSpPr>
        <p:spPr>
          <a:xfrm rot="21328751">
            <a:off x="1301750" y="4123373"/>
            <a:ext cx="5357813" cy="411480"/>
          </a:xfrm>
          <a:prstGeom prst="rect">
            <a:avLst/>
          </a:prstGeom>
          <a:solidFill>
            <a:schemeClr val="accent6">
              <a:lumMod val="20000"/>
              <a:lumOff val="80000"/>
            </a:schemeClr>
          </a:solidFill>
          <a:ln w="9525">
            <a:noFill/>
          </a:ln>
        </p:spPr>
        <p:txBody>
          <a:bodyPr wrap="squar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gradFill>
                  <a:gsLst>
                    <a:gs pos="0">
                      <a:srgbClr val="012D86"/>
                    </a:gs>
                    <a:gs pos="100000">
                      <a:srgbClr val="0E2557"/>
                    </a:gs>
                  </a:gsLst>
                  <a:lin scaled="0"/>
                </a:gradFill>
                <a:effectLst/>
                <a:uLnTx/>
                <a:uFillTx/>
                <a:latin typeface="Hiragino Kaku Gothic Std" panose="020B0800000000000000" charset="-128"/>
                <a:ea typeface="Hiragino Kaku Gothic Std" panose="020B0800000000000000" charset="-128"/>
                <a:cs typeface="+mn-cs"/>
              </a:rPr>
              <a:t>Develop the plot logically and rationally!</a:t>
            </a:r>
            <a:endParaRPr kumimoji="0" lang="en-US" altLang="zh-CN" sz="2100" b="1" i="0" u="none" strike="noStrike" kern="1200" cap="none" spc="0" normalizeH="0" baseline="0" noProof="0" dirty="0">
              <a:ln>
                <a:noFill/>
              </a:ln>
              <a:gradFill>
                <a:gsLst>
                  <a:gs pos="0">
                    <a:srgbClr val="012D86"/>
                  </a:gs>
                  <a:gs pos="100000">
                    <a:srgbClr val="0E2557"/>
                  </a:gs>
                </a:gsLst>
                <a:lin scaled="0"/>
              </a:gradFill>
              <a:effectLst/>
              <a:uLnTx/>
              <a:uFillTx/>
              <a:latin typeface="Hiragino Kaku Gothic Std" panose="020B0800000000000000" charset="-128"/>
              <a:ea typeface="Hiragino Kaku Gothic Std" panose="020B0800000000000000"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4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10265"/>
                                        </p:tgtEl>
                                        <p:attrNameLst>
                                          <p:attrName>style.visibility</p:attrName>
                                        </p:attrNameLst>
                                      </p:cBhvr>
                                      <p:to>
                                        <p:strVal val="visible"/>
                                      </p:to>
                                    </p:set>
                                    <p:anim calcmode="lin" valueType="num">
                                      <p:cBhvr additive="base">
                                        <p:cTn id="11" dur="500" fill="hold"/>
                                        <p:tgtEl>
                                          <p:spTgt spid="10265"/>
                                        </p:tgtEl>
                                        <p:attrNameLst>
                                          <p:attrName>ppt_x</p:attrName>
                                        </p:attrNameLst>
                                      </p:cBhvr>
                                      <p:tavLst>
                                        <p:tav tm="0">
                                          <p:val>
                                            <p:strVal val="#ppt_x"/>
                                          </p:val>
                                        </p:tav>
                                        <p:tav tm="100000">
                                          <p:val>
                                            <p:strVal val="#ppt_x"/>
                                          </p:val>
                                        </p:tav>
                                      </p:tavLst>
                                    </p:anim>
                                    <p:anim calcmode="lin" valueType="num">
                                      <p:cBhvr additive="base">
                                        <p:cTn id="12" dur="500" fill="hold"/>
                                        <p:tgtEl>
                                          <p:spTgt spid="1026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1" nodeType="clickEffect">
                                  <p:stCondLst>
                                    <p:cond delay="0"/>
                                  </p:stCondLst>
                                  <p:childTnLst>
                                    <p:set>
                                      <p:cBhvr>
                                        <p:cTn id="16" dur="1" fill="hold">
                                          <p:stCondLst>
                                            <p:cond delay="0"/>
                                          </p:stCondLst>
                                        </p:cTn>
                                        <p:tgtEl>
                                          <p:spTgt spid="10266"/>
                                        </p:tgtEl>
                                        <p:attrNameLst>
                                          <p:attrName>style.visibility</p:attrName>
                                        </p:attrNameLst>
                                      </p:cBhvr>
                                      <p:to>
                                        <p:strVal val="visible"/>
                                      </p:to>
                                    </p:set>
                                    <p:anim calcmode="lin" valueType="num">
                                      <p:cBhvr additive="base">
                                        <p:cTn id="17" dur="500" fill="hold"/>
                                        <p:tgtEl>
                                          <p:spTgt spid="10266"/>
                                        </p:tgtEl>
                                        <p:attrNameLst>
                                          <p:attrName>ppt_x</p:attrName>
                                        </p:attrNameLst>
                                      </p:cBhvr>
                                      <p:tavLst>
                                        <p:tav tm="0">
                                          <p:val>
                                            <p:strVal val="#ppt_x"/>
                                          </p:val>
                                        </p:tav>
                                        <p:tav tm="100000">
                                          <p:val>
                                            <p:strVal val="#ppt_x"/>
                                          </p:val>
                                        </p:tav>
                                      </p:tavLst>
                                    </p:anim>
                                    <p:anim calcmode="lin" valueType="num">
                                      <p:cBhvr additive="base">
                                        <p:cTn id="18" dur="500" fill="hold"/>
                                        <p:tgtEl>
                                          <p:spTgt spid="102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0265"/>
                                        </p:tgtEl>
                                      </p:cBhvr>
                                    </p:animEffect>
                                    <p:set>
                                      <p:cBhvr>
                                        <p:cTn id="23" dur="1" fill="hold">
                                          <p:stCondLst>
                                            <p:cond delay="499"/>
                                          </p:stCondLst>
                                        </p:cTn>
                                        <p:tgtEl>
                                          <p:spTgt spid="10265"/>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0266"/>
                                        </p:tgtEl>
                                      </p:cBhvr>
                                    </p:animEffect>
                                    <p:set>
                                      <p:cBhvr>
                                        <p:cTn id="26" dur="1" fill="hold">
                                          <p:stCondLst>
                                            <p:cond delay="499"/>
                                          </p:stCondLst>
                                        </p:cTn>
                                        <p:tgtEl>
                                          <p:spTgt spid="1026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67"/>
                                        </p:tgtEl>
                                        <p:attrNameLst>
                                          <p:attrName>style.visibility</p:attrName>
                                        </p:attrNameLst>
                                      </p:cBhvr>
                                      <p:to>
                                        <p:strVal val="visible"/>
                                      </p:to>
                                    </p:set>
                                    <p:anim calcmode="lin" valueType="num">
                                      <p:cBhvr additive="base">
                                        <p:cTn id="31" dur="500" fill="hold"/>
                                        <p:tgtEl>
                                          <p:spTgt spid="10267"/>
                                        </p:tgtEl>
                                        <p:attrNameLst>
                                          <p:attrName>ppt_x</p:attrName>
                                        </p:attrNameLst>
                                      </p:cBhvr>
                                      <p:tavLst>
                                        <p:tav tm="0">
                                          <p:val>
                                            <p:strVal val="#ppt_x"/>
                                          </p:val>
                                        </p:tav>
                                        <p:tav tm="100000">
                                          <p:val>
                                            <p:strVal val="#ppt_x"/>
                                          </p:val>
                                        </p:tav>
                                      </p:tavLst>
                                    </p:anim>
                                    <p:anim calcmode="lin" valueType="num">
                                      <p:cBhvr additive="base">
                                        <p:cTn id="32" dur="500" fill="hold"/>
                                        <p:tgtEl>
                                          <p:spTgt spid="1026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0267"/>
                                        </p:tgtEl>
                                      </p:cBhvr>
                                    </p:animEffect>
                                    <p:set>
                                      <p:cBhvr>
                                        <p:cTn id="37" dur="1" fill="hold">
                                          <p:stCondLst>
                                            <p:cond delay="499"/>
                                          </p:stCondLst>
                                        </p:cTn>
                                        <p:tgtEl>
                                          <p:spTgt spid="1026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268"/>
                                        </p:tgtEl>
                                        <p:attrNameLst>
                                          <p:attrName>style.visibility</p:attrName>
                                        </p:attrNameLst>
                                      </p:cBhvr>
                                      <p:to>
                                        <p:strVal val="visible"/>
                                      </p:to>
                                    </p:set>
                                    <p:anim calcmode="lin" valueType="num">
                                      <p:cBhvr additive="base">
                                        <p:cTn id="42" dur="500" fill="hold"/>
                                        <p:tgtEl>
                                          <p:spTgt spid="10268"/>
                                        </p:tgtEl>
                                        <p:attrNameLst>
                                          <p:attrName>ppt_x</p:attrName>
                                        </p:attrNameLst>
                                      </p:cBhvr>
                                      <p:tavLst>
                                        <p:tav tm="0">
                                          <p:val>
                                            <p:strVal val="#ppt_x"/>
                                          </p:val>
                                        </p:tav>
                                        <p:tav tm="100000">
                                          <p:val>
                                            <p:strVal val="#ppt_x"/>
                                          </p:val>
                                        </p:tav>
                                      </p:tavLst>
                                    </p:anim>
                                    <p:anim calcmode="lin" valueType="num">
                                      <p:cBhvr additive="base">
                                        <p:cTn id="43" dur="500" fill="hold"/>
                                        <p:tgtEl>
                                          <p:spTgt spid="1026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0268"/>
                                        </p:tgtEl>
                                      </p:cBhvr>
                                    </p:animEffect>
                                    <p:set>
                                      <p:cBhvr>
                                        <p:cTn id="48" dur="1" fill="hold">
                                          <p:stCondLst>
                                            <p:cond delay="499"/>
                                          </p:stCondLst>
                                        </p:cTn>
                                        <p:tgtEl>
                                          <p:spTgt spid="102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5" grpId="0"/>
      <p:bldP spid="10265" grpId="1"/>
      <p:bldP spid="10266" grpId="0"/>
      <p:bldP spid="10266" grpId="1"/>
      <p:bldP spid="10267" grpId="0"/>
      <p:bldP spid="10267" grpId="1"/>
      <p:bldP spid="10268" grpId="0"/>
      <p:bldP spid="10268"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Box 1"/>
          <p:cNvSpPr txBox="1"/>
          <p:nvPr/>
        </p:nvSpPr>
        <p:spPr>
          <a:xfrm>
            <a:off x="0" y="296466"/>
            <a:ext cx="9198769" cy="4904740"/>
          </a:xfrm>
          <a:prstGeom prst="rect">
            <a:avLst/>
          </a:prstGeom>
          <a:noFill/>
          <a:ln w="9525">
            <a:noFill/>
          </a:ln>
        </p:spPr>
        <p:txBody>
          <a:bodyPr anchor="t">
            <a:spAutoFit/>
          </a:bodyPr>
          <a:lstStyle/>
          <a:p>
            <a:r>
              <a:rPr lang="en-US" altLang="zh-CN" sz="1575"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(1) </a:t>
            </a:r>
            <a:r>
              <a:rPr lang="en-US" altLang="zh-CN" sz="1575" b="1" dirty="0">
                <a:latin typeface="Arial" panose="020B0604020202020204" pitchFamily="34" charset="0"/>
                <a:ea typeface="宋体" panose="02010600030101010101" pitchFamily="2" charset="-122"/>
              </a:rPr>
              <a:t>Emily White was born seventeen years ago with so many birth problems in her body. Some of her organs, bones and muscles were out of shape. No one expected her to survive. She did make it but with her strange body figure, everyone could recognize her, even from a distance.</a:t>
            </a:r>
            <a:endParaRPr lang="en-US" altLang="zh-CN" sz="1575" b="1" dirty="0">
              <a:latin typeface="Arial" panose="020B0604020202020204" pitchFamily="34" charset="0"/>
              <a:ea typeface="宋体" panose="02010600030101010101" pitchFamily="2" charset="-122"/>
            </a:endParaRPr>
          </a:p>
          <a:p>
            <a:r>
              <a:rPr lang="en-US" altLang="zh-CN" sz="1575" b="1"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(4)</a:t>
            </a:r>
            <a:r>
              <a:rPr lang="en-US" altLang="zh-CN" sz="1575" b="1" dirty="0">
                <a:latin typeface="Arial" panose="020B0604020202020204" pitchFamily="34" charset="0"/>
                <a:ea typeface="宋体" panose="02010600030101010101" pitchFamily="2" charset="-122"/>
              </a:rPr>
              <a:t> Emily had a beautiful singing voice. Last year she went to Mrs. Owens – her music teacher to ask to join in the performance. Without letting her sing, Mrs. Owens took a look at Amy’s body and said, “Child, you just don’t fit. Everyone would stare at you and that would make you uncomfortable. It would make them uncomfortable, too.”</a:t>
            </a:r>
            <a:endParaRPr lang="en-US" altLang="zh-CN" sz="1575" b="1" dirty="0">
              <a:latin typeface="Arial" panose="020B0604020202020204" pitchFamily="34" charset="0"/>
              <a:ea typeface="宋体" panose="02010600030101010101" pitchFamily="2" charset="-122"/>
            </a:endParaRPr>
          </a:p>
          <a:p>
            <a:r>
              <a:rPr lang="en-US" altLang="zh-CN" sz="1575" b="1"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(5)</a:t>
            </a:r>
            <a:r>
              <a:rPr lang="en-US" altLang="zh-CN" sz="1575" b="1" dirty="0">
                <a:latin typeface="Arial" panose="020B0604020202020204" pitchFamily="34" charset="0"/>
                <a:ea typeface="宋体" panose="02010600030101010101" pitchFamily="2" charset="-122"/>
              </a:rPr>
              <a:t> Without singing a single not, Emily was sent back through the door of the choral room. Hurt and upset, she decided never to try out again. But Mrs. Owens then retired.</a:t>
            </a:r>
            <a:endParaRPr lang="en-US" altLang="zh-CN" sz="1575" b="1" dirty="0">
              <a:latin typeface="Arial" panose="020B0604020202020204" pitchFamily="34" charset="0"/>
              <a:ea typeface="宋体" panose="02010600030101010101" pitchFamily="2" charset="-122"/>
            </a:endParaRPr>
          </a:p>
          <a:p>
            <a:r>
              <a:rPr lang="en-US" altLang="zh-CN" sz="1575" b="1"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(6)</a:t>
            </a:r>
            <a:r>
              <a:rPr lang="en-US" altLang="zh-CN" sz="1575" b="1" dirty="0">
                <a:latin typeface="Arial" panose="020B0604020202020204" pitchFamily="34" charset="0"/>
                <a:ea typeface="宋体" panose="02010600030101010101" pitchFamily="2" charset="-122"/>
              </a:rPr>
              <a:t> This year, there came a new music teacher, Mr. Buttler. He heard about Emily and suggested that she have a try.</a:t>
            </a:r>
            <a:endParaRPr lang="en-US" altLang="zh-CN" sz="1575" b="1" dirty="0">
              <a:latin typeface="Arial" panose="020B0604020202020204" pitchFamily="34" charset="0"/>
              <a:ea typeface="宋体" panose="02010600030101010101" pitchFamily="2" charset="-122"/>
            </a:endParaRPr>
          </a:p>
          <a:p>
            <a:r>
              <a:rPr lang="en-US" altLang="zh-CN" sz="1575" b="1"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(7)</a:t>
            </a:r>
            <a:r>
              <a:rPr lang="en-US" altLang="zh-CN" sz="1575" b="1" dirty="0">
                <a:latin typeface="Arial" panose="020B0604020202020204" pitchFamily="34" charset="0"/>
                <a:ea typeface="宋体" panose="02010600030101010101" pitchFamily="2" charset="-122"/>
              </a:rPr>
              <a:t> Emily didn’t want to be rejected again, so she hesitated a little about it. As Emily struggled, the door was pushed open and Mr. Buttler called, “Emily, you’re next.” Although kind of nervous, Emily did as Mr. Buttler told her to do. Mr. Buttler sat by the piano to keep Emily company. When Emily finished her testing performance, she thanked Mr. Buttler and knew the result would be posted on the door of the choral room the next day.</a:t>
            </a:r>
            <a:endParaRPr lang="en-US" altLang="zh-CN" sz="1575" b="1" dirty="0">
              <a:latin typeface="Arial" panose="020B0604020202020204" pitchFamily="34" charset="0"/>
              <a:ea typeface="宋体" panose="02010600030101010101" pitchFamily="2" charset="-122"/>
            </a:endParaRPr>
          </a:p>
          <a:p>
            <a:r>
              <a:rPr lang="en-US" altLang="zh-CN" sz="1575" b="1" dirty="0">
                <a:latin typeface="Arial" panose="020B0604020202020204" pitchFamily="34" charset="0"/>
                <a:ea typeface="宋体" panose="02010600030101010101" pitchFamily="2" charset="-122"/>
              </a:rPr>
              <a:t>   </a:t>
            </a:r>
            <a:r>
              <a:rPr lang="en-US" altLang="zh-CN" sz="1575" b="1" dirty="0">
                <a:solidFill>
                  <a:srgbClr val="0070C0"/>
                </a:solidFill>
                <a:latin typeface="Arial" panose="020B0604020202020204" pitchFamily="34" charset="0"/>
                <a:ea typeface="宋体" panose="02010600030101010101" pitchFamily="2" charset="-122"/>
              </a:rPr>
              <a:t>(8) </a:t>
            </a:r>
            <a:r>
              <a:rPr lang="en-US" altLang="zh-CN" sz="1575" b="1" dirty="0">
                <a:latin typeface="Arial" panose="020B0604020202020204" pitchFamily="34" charset="0"/>
                <a:ea typeface="宋体" panose="02010600030101010101" pitchFamily="2" charset="-122"/>
              </a:rPr>
              <a:t>Emily couldn’t sleep that night. She was suffering from the feelings that she didn’t fit and the great need to be accepted. By the next morning, her stomach was even in pain because of stress.</a:t>
            </a:r>
            <a:endParaRPr lang="en-US" altLang="zh-CN" sz="1575" b="1" dirty="0">
              <a:latin typeface="Arial" panose="020B0604020202020204" pitchFamily="34" charset="0"/>
              <a:ea typeface="宋体" panose="02010600030101010101" pitchFamily="2" charset="-122"/>
            </a:endParaRPr>
          </a:p>
        </p:txBody>
      </p:sp>
      <p:sp>
        <p:nvSpPr>
          <p:cNvPr id="9218" name="矩形 1048942"/>
          <p:cNvSpPr/>
          <p:nvPr/>
        </p:nvSpPr>
        <p:spPr>
          <a:xfrm>
            <a:off x="2244329" y="-5953"/>
            <a:ext cx="4582715" cy="365760"/>
          </a:xfrm>
          <a:prstGeom prst="rect">
            <a:avLst/>
          </a:prstGeom>
          <a:noFill/>
          <a:ln w="9525">
            <a:noFill/>
          </a:ln>
        </p:spPr>
        <p:txBody>
          <a:bodyPr anchor="t">
            <a:spAutoFit/>
          </a:bodyPr>
          <a:lstStyle/>
          <a:p>
            <a:pPr eaLnBrk="0" hangingPunct="0"/>
            <a:r>
              <a:rPr lang="en-US" altLang="zh-CN" b="1" dirty="0">
                <a:solidFill>
                  <a:srgbClr val="FF0000"/>
                </a:solidFill>
                <a:latin typeface="Arial" panose="020B0604020202020204" pitchFamily="34" charset="0"/>
                <a:ea typeface="宋体" panose="02010600030101010101" pitchFamily="2" charset="-122"/>
              </a:rPr>
              <a:t>Read</a:t>
            </a:r>
            <a:r>
              <a:rPr lang="zh-CN" altLang="en-US" b="1" dirty="0">
                <a:solidFill>
                  <a:srgbClr val="FF0000"/>
                </a:solidFill>
                <a:latin typeface="Arial" panose="020B0604020202020204" pitchFamily="34" charset="0"/>
                <a:ea typeface="宋体" panose="02010600030101010101" pitchFamily="2" charset="-122"/>
              </a:rPr>
              <a:t> </a:t>
            </a:r>
            <a:r>
              <a:rPr lang="en-US" altLang="zh-CN" b="1" dirty="0">
                <a:solidFill>
                  <a:srgbClr val="FF0000"/>
                </a:solidFill>
                <a:latin typeface="Arial" panose="020B0604020202020204" pitchFamily="34" charset="0"/>
                <a:ea typeface="宋体" panose="02010600030101010101" pitchFamily="2" charset="-122"/>
              </a:rPr>
              <a:t>for characters</a:t>
            </a:r>
            <a:endParaRPr lang="en-US" altLang="zh-CN" b="1" dirty="0">
              <a:solidFill>
                <a:srgbClr val="FF0000"/>
              </a:solidFill>
              <a:latin typeface="Arial" panose="020B0604020202020204" pitchFamily="34" charset="0"/>
              <a:ea typeface="宋体" panose="02010600030101010101" pitchFamily="2" charset="-122"/>
            </a:endParaRPr>
          </a:p>
        </p:txBody>
      </p:sp>
      <p:cxnSp>
        <p:nvCxnSpPr>
          <p:cNvPr id="9219" name="直接连接符 3145749"/>
          <p:cNvCxnSpPr/>
          <p:nvPr/>
        </p:nvCxnSpPr>
        <p:spPr>
          <a:xfrm>
            <a:off x="2140744" y="72629"/>
            <a:ext cx="0" cy="189309"/>
          </a:xfrm>
          <a:prstGeom prst="line">
            <a:avLst/>
          </a:prstGeom>
          <a:ln w="6350" cap="flat" cmpd="sng">
            <a:solidFill>
              <a:srgbClr val="513087"/>
            </a:solidFill>
            <a:prstDash val="solid"/>
            <a:round/>
            <a:headEnd type="none" w="sm" len="sm"/>
            <a:tailEnd type="none" w="sm" len="sm"/>
          </a:ln>
        </p:spPr>
      </p:cxnSp>
      <p:pic>
        <p:nvPicPr>
          <p:cNvPr id="9220" name="图片 2097195"/>
          <p:cNvPicPr>
            <a:picLocks noChangeAspect="1"/>
          </p:cNvPicPr>
          <p:nvPr/>
        </p:nvPicPr>
        <p:blipFill>
          <a:blip r:embed="rId1"/>
          <a:stretch>
            <a:fillRect/>
          </a:stretch>
        </p:blipFill>
        <p:spPr>
          <a:xfrm>
            <a:off x="0" y="-5953"/>
            <a:ext cx="1485900" cy="302419"/>
          </a:xfrm>
          <a:prstGeom prst="rect">
            <a:avLst/>
          </a:prstGeom>
          <a:noFill/>
          <a:ln w="9525">
            <a:noFill/>
          </a:ln>
          <a:effectLst>
            <a:outerShdw dist="38100" dir="8099936" algn="ctr" rotWithShape="0">
              <a:srgbClr val="000000">
                <a:alpha val="39000"/>
              </a:srgbClr>
            </a:outerShdw>
          </a:effectLst>
        </p:spPr>
      </p:pic>
      <p:sp>
        <p:nvSpPr>
          <p:cNvPr id="9221" name="矩形 1048944"/>
          <p:cNvSpPr/>
          <p:nvPr/>
        </p:nvSpPr>
        <p:spPr>
          <a:xfrm>
            <a:off x="1550035" y="-5715"/>
            <a:ext cx="591185" cy="365760"/>
          </a:xfrm>
          <a:prstGeom prst="rect">
            <a:avLst/>
          </a:prstGeom>
          <a:solidFill>
            <a:srgbClr val="513087"/>
          </a:solidFill>
          <a:ln w="9525">
            <a:noFill/>
          </a:ln>
        </p:spPr>
        <p:txBody>
          <a:bodyPr wrap="square" anchor="t">
            <a:spAutoFit/>
          </a:bodyPr>
          <a:lstStyle/>
          <a:p>
            <a:pPr eaLnBrk="0" hangingPunct="0"/>
            <a:r>
              <a:rPr lang="en-US" altLang="zh-CN" b="1" dirty="0" smtClean="0">
                <a:solidFill>
                  <a:srgbClr val="FFFFFF"/>
                </a:solidFill>
                <a:latin typeface="Arial" panose="020B0604020202020204" pitchFamily="34" charset="0"/>
                <a:ea typeface="宋体" panose="02010600030101010101" pitchFamily="2" charset="-122"/>
              </a:rPr>
              <a:t>02</a:t>
            </a:r>
            <a:endParaRPr lang="en-US" altLang="zh-CN" b="1" dirty="0">
              <a:solidFill>
                <a:srgbClr val="FFFFFF"/>
              </a:solidFill>
              <a:latin typeface="Arial" panose="020B0604020202020204" pitchFamily="34" charset="0"/>
              <a:ea typeface="Arial" panose="020B0604020202020204" pitchFamily="34" charset="0"/>
            </a:endParaRPr>
          </a:p>
        </p:txBody>
      </p:sp>
      <p:cxnSp>
        <p:nvCxnSpPr>
          <p:cNvPr id="2" name="直接连接符 1"/>
          <p:cNvCxnSpPr/>
          <p:nvPr/>
        </p:nvCxnSpPr>
        <p:spPr>
          <a:xfrm flipV="1">
            <a:off x="5979319" y="576263"/>
            <a:ext cx="1383506" cy="119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4455319" y="807244"/>
            <a:ext cx="1383506" cy="13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944291" y="1079897"/>
            <a:ext cx="2668191" cy="23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243638" y="899398"/>
            <a:ext cx="2807494" cy="365760"/>
          </a:xfrm>
          <a:prstGeom prst="rect">
            <a:avLst/>
          </a:prstGeom>
          <a:solidFill>
            <a:schemeClr val="accent6">
              <a:lumMod val="40000"/>
              <a:lumOff val="60000"/>
            </a:schemeClr>
          </a:solidFill>
        </p:spPr>
        <p:txBody>
          <a:bodyPr>
            <a:spAutoFit/>
          </a:bodyPr>
          <a:lstStyle/>
          <a:p>
            <a:pPr marR="0" defTabSz="914400">
              <a:buClrTx/>
              <a:buSzTx/>
              <a:defRPr/>
            </a:pPr>
            <a:r>
              <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rPr>
              <a:t>Emily's strange figure</a:t>
            </a:r>
            <a:endPar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endParaRPr>
          </a:p>
        </p:txBody>
      </p:sp>
      <p:cxnSp>
        <p:nvCxnSpPr>
          <p:cNvPr id="6" name="直接连接符 5"/>
          <p:cNvCxnSpPr/>
          <p:nvPr/>
        </p:nvCxnSpPr>
        <p:spPr>
          <a:xfrm>
            <a:off x="1054894" y="1774031"/>
            <a:ext cx="28539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57375" y="1203722"/>
            <a:ext cx="1250156" cy="365760"/>
          </a:xfrm>
          <a:prstGeom prst="rect">
            <a:avLst/>
          </a:prstGeom>
          <a:solidFill>
            <a:schemeClr val="accent6">
              <a:lumMod val="40000"/>
              <a:lumOff val="60000"/>
            </a:schemeClr>
          </a:solidFill>
        </p:spPr>
        <p:txBody>
          <a:bodyPr>
            <a:spAutoFit/>
          </a:bodyPr>
          <a:lstStyle/>
          <a:p>
            <a:pPr marR="0" defTabSz="914400">
              <a:buClrTx/>
              <a:buSzTx/>
              <a:defRPr/>
            </a:pPr>
            <a:r>
              <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rPr>
              <a:t>confident</a:t>
            </a:r>
            <a:endParaRPr kumimoji="0" lang="en-US" altLang="zh-CN" b="1" kern="1200" cap="none" spc="0" normalizeH="0" baseline="0" noProof="1">
              <a:solidFill>
                <a:schemeClr val="tx1"/>
              </a:solidFill>
              <a:latin typeface="Arial" panose="020B0604020202020204" pitchFamily="34" charset="0"/>
              <a:ea typeface="宋体" panose="02010600030101010101" pitchFamily="2" charset="-122"/>
              <a:cs typeface="+mn-cs"/>
            </a:endParaRPr>
          </a:p>
        </p:txBody>
      </p:sp>
      <p:cxnSp>
        <p:nvCxnSpPr>
          <p:cNvPr id="8" name="直接连接符 7"/>
          <p:cNvCxnSpPr/>
          <p:nvPr/>
        </p:nvCxnSpPr>
        <p:spPr>
          <a:xfrm flipV="1">
            <a:off x="102394" y="2747963"/>
            <a:ext cx="1383506" cy="13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45856" y="3424238"/>
            <a:ext cx="1384697" cy="119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6688" y="3930254"/>
            <a:ext cx="1383506" cy="13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52525" y="4647010"/>
            <a:ext cx="1383506" cy="13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352925" y="4635104"/>
            <a:ext cx="1383506" cy="119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57775" y="4906566"/>
            <a:ext cx="2805113" cy="7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83531" y="2415779"/>
            <a:ext cx="1521619" cy="365760"/>
          </a:xfrm>
          <a:prstGeom prst="rect">
            <a:avLst/>
          </a:prstGeom>
          <a:solidFill>
            <a:schemeClr val="accent6">
              <a:lumMod val="40000"/>
              <a:lumOff val="60000"/>
            </a:schemeClr>
          </a:solidFill>
        </p:spPr>
        <p:txBody>
          <a:bodyPr>
            <a:spAutoFit/>
          </a:bodyPr>
          <a:lstStyle/>
          <a:p>
            <a:pPr marR="0" defTabSz="914400">
              <a:buClrTx/>
              <a:buSzTx/>
              <a:defRPr/>
            </a:pPr>
            <a:r>
              <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rPr>
              <a:t>depressed</a:t>
            </a:r>
            <a:endParaRPr kumimoji="0" lang="en-US" altLang="zh-CN" b="1" kern="1200" cap="none" spc="0" normalizeH="0" baseline="0" noProof="1">
              <a:solidFill>
                <a:schemeClr val="tx1"/>
              </a:solidFill>
              <a:latin typeface="Arial" panose="020B0604020202020204" pitchFamily="34" charset="0"/>
              <a:ea typeface="宋体" panose="02010600030101010101" pitchFamily="2" charset="-122"/>
              <a:cs typeface="+mn-cs"/>
            </a:endParaRPr>
          </a:p>
        </p:txBody>
      </p:sp>
      <p:sp>
        <p:nvSpPr>
          <p:cNvPr id="16" name="文本框 15"/>
          <p:cNvSpPr txBox="1"/>
          <p:nvPr/>
        </p:nvSpPr>
        <p:spPr>
          <a:xfrm>
            <a:off x="6671310" y="4002405"/>
            <a:ext cx="2284730" cy="365760"/>
          </a:xfrm>
          <a:prstGeom prst="rect">
            <a:avLst/>
          </a:prstGeom>
          <a:solidFill>
            <a:schemeClr val="accent6">
              <a:lumMod val="40000"/>
              <a:lumOff val="60000"/>
            </a:schemeClr>
          </a:solidFill>
        </p:spPr>
        <p:txBody>
          <a:bodyPr wrap="square">
            <a:spAutoFit/>
          </a:bodyPr>
          <a:lstStyle/>
          <a:p>
            <a:pPr marR="0" defTabSz="914400">
              <a:buClrTx/>
              <a:buSzTx/>
              <a:defRPr/>
            </a:pPr>
            <a:r>
              <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rPr>
              <a:t>stressed/nervous</a:t>
            </a:r>
            <a:endParaRPr kumimoji="0" lang="en-US" altLang="zh-CN" b="1" kern="1200" cap="none" spc="0" normalizeH="0" baseline="0" noProof="1">
              <a:solidFill>
                <a:schemeClr val="tx1"/>
              </a:solidFill>
              <a:latin typeface="Arial" panose="020B0604020202020204" pitchFamily="34" charset="0"/>
              <a:ea typeface="宋体" panose="02010600030101010101" pitchFamily="2" charset="-122"/>
              <a:cs typeface="+mn-cs"/>
            </a:endParaRPr>
          </a:p>
        </p:txBody>
      </p:sp>
      <p:sp>
        <p:nvSpPr>
          <p:cNvPr id="17" name="椭圆 16"/>
          <p:cNvSpPr/>
          <p:nvPr/>
        </p:nvSpPr>
        <p:spPr>
          <a:xfrm>
            <a:off x="442913" y="207169"/>
            <a:ext cx="1327547" cy="48101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8" name="椭圆 17"/>
          <p:cNvSpPr/>
          <p:nvPr/>
        </p:nvSpPr>
        <p:spPr>
          <a:xfrm>
            <a:off x="6243638" y="1397794"/>
            <a:ext cx="1327547" cy="485775"/>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9" name="椭圆 18"/>
          <p:cNvSpPr/>
          <p:nvPr/>
        </p:nvSpPr>
        <p:spPr>
          <a:xfrm>
            <a:off x="4511279" y="2633663"/>
            <a:ext cx="1327547" cy="450056"/>
          </a:xfrm>
          <a:prstGeom prst="ellipse">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9" name="文本框 28"/>
          <p:cNvSpPr txBox="1"/>
          <p:nvPr/>
        </p:nvSpPr>
        <p:spPr>
          <a:xfrm>
            <a:off x="6243955" y="2948940"/>
            <a:ext cx="1530350" cy="365760"/>
          </a:xfrm>
          <a:prstGeom prst="rect">
            <a:avLst/>
          </a:prstGeom>
          <a:solidFill>
            <a:schemeClr val="accent6">
              <a:lumMod val="40000"/>
              <a:lumOff val="60000"/>
            </a:schemeClr>
          </a:solidFill>
        </p:spPr>
        <p:txBody>
          <a:bodyPr wrap="square">
            <a:spAutoFit/>
          </a:bodyPr>
          <a:lstStyle/>
          <a:p>
            <a:pPr marR="0" defTabSz="914400">
              <a:buClrTx/>
              <a:buSzTx/>
              <a:defRPr/>
            </a:pPr>
            <a:r>
              <a:rPr kumimoji="0" lang="en-US" altLang="zh-CN" b="1" kern="1200" cap="none" spc="0" normalizeH="0" baseline="0" noProof="1">
                <a:solidFill>
                  <a:srgbClr val="FF0000"/>
                </a:solidFill>
                <a:latin typeface="Arial" panose="020B0604020202020204" pitchFamily="34" charset="0"/>
                <a:ea typeface="宋体" panose="02010600030101010101" pitchFamily="2" charset="-122"/>
                <a:cs typeface="+mn-cs"/>
              </a:rPr>
              <a:t>self-doubt</a:t>
            </a:r>
            <a:endParaRPr kumimoji="0" lang="en-US" altLang="zh-CN" b="1" kern="1200" cap="none" spc="0" normalizeH="0" baseline="0" noProof="1">
              <a:solidFill>
                <a:schemeClr val="tx1"/>
              </a:solidFill>
              <a:latin typeface="Arial" panose="020B0604020202020204" pitchFamily="34" charset="0"/>
              <a:ea typeface="宋体" panose="02010600030101010101" pitchFamily="2" charset="-122"/>
              <a:cs typeface="+mn-cs"/>
            </a:endParaRPr>
          </a:p>
        </p:txBody>
      </p:sp>
      <p:sp>
        <p:nvSpPr>
          <p:cNvPr id="30" name="椭圆 29"/>
          <p:cNvSpPr/>
          <p:nvPr/>
        </p:nvSpPr>
        <p:spPr>
          <a:xfrm>
            <a:off x="6207919" y="1397794"/>
            <a:ext cx="1327547" cy="485775"/>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2000"/>
                                        <p:tgtEl>
                                          <p:spTgt spid="1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ox(in)">
                                      <p:cBhvr>
                                        <p:cTn id="10" dur="2000"/>
                                        <p:tgtEl>
                                          <p:spTgt spid="1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ox(in)">
                                      <p:cBhvr>
                                        <p:cTn id="13" dur="2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in)">
                                      <p:cBhvr>
                                        <p:cTn id="18" dur="2000"/>
                                        <p:tgtEl>
                                          <p:spTgt spid="2"/>
                                        </p:tgtEl>
                                      </p:cBhvr>
                                    </p:animEffect>
                                  </p:childTnLst>
                                </p:cTn>
                              </p:par>
                              <p:par>
                                <p:cTn id="19" presetID="4" presetClass="entr" presetSubtype="16"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2000"/>
                                        <p:tgtEl>
                                          <p:spTgt spid="3"/>
                                        </p:tgtEl>
                                      </p:cBhvr>
                                    </p:animEffect>
                                  </p:childTnLst>
                                </p:cTn>
                              </p:par>
                              <p:par>
                                <p:cTn id="22" presetID="4" presetClass="entr" presetSubtype="16"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in)">
                                      <p:cBhvr>
                                        <p:cTn id="24" dur="2000"/>
                                        <p:tgtEl>
                                          <p:spTgt spid="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2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2000"/>
                                        <p:tgtEl>
                                          <p:spTgt spid="6"/>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in)">
                                      <p:cBhvr>
                                        <p:cTn id="35" dur="2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par>
                                <p:cTn id="56" presetID="2" presetClass="entr" presetSubtype="4" fill="hold" grpId="1"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ppt_x"/>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ppt_x"/>
                                          </p:val>
                                        </p:tav>
                                        <p:tav tm="100000">
                                          <p:val>
                                            <p:strVal val="#ppt_x"/>
                                          </p:val>
                                        </p:tav>
                                      </p:tavLst>
                                    </p:anim>
                                    <p:anim calcmode="lin" valueType="num">
                                      <p:cBhvr additive="base">
                                        <p:cTn id="73" dur="500" fill="hold"/>
                                        <p:tgtEl>
                                          <p:spTgt spid="1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par>
                                <p:cTn id="78" presetID="4" presetClass="entr" presetSubtype="16"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ox(in)">
                                      <p:cBhvr>
                                        <p:cTn id="80"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14" grpId="0" bldLvl="0" animBg="1"/>
      <p:bldP spid="16" grpId="0" bldLvl="0" animBg="1"/>
      <p:bldP spid="17" grpId="0" bldLvl="0" animBg="1"/>
      <p:bldP spid="18" grpId="0" bldLvl="0" animBg="1"/>
      <p:bldP spid="19" grpId="0" bldLvl="0" animBg="1"/>
      <p:bldP spid="29" grpId="1" bldLvl="0" animBg="1"/>
      <p:bldP spid="3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矩形 1049605"/>
          <p:cNvSpPr/>
          <p:nvPr/>
        </p:nvSpPr>
        <p:spPr>
          <a:xfrm>
            <a:off x="2216944" y="329804"/>
            <a:ext cx="4705350" cy="502920"/>
          </a:xfrm>
          <a:prstGeom prst="rect">
            <a:avLst/>
          </a:prstGeom>
          <a:noFill/>
          <a:ln w="9525">
            <a:noFill/>
          </a:ln>
        </p:spPr>
        <p:txBody>
          <a:bodyPr wrap="square" anchor="t">
            <a:spAutoFit/>
          </a:bodyPr>
          <a:lstStyle/>
          <a:p>
            <a:pPr eaLnBrk="0" hangingPunct="0"/>
            <a:r>
              <a:rPr lang="en-US" altLang="zh-CN" sz="2700" b="1" dirty="0">
                <a:solidFill>
                  <a:srgbClr val="FF0000"/>
                </a:solidFill>
                <a:latin typeface="Hiragino Kaku Gothic Std" panose="020B0800000000000000" charset="-128"/>
                <a:ea typeface="Hiragino Kaku Gothic Std" panose="020B0800000000000000" charset="-128"/>
              </a:rPr>
              <a:t> the given hints</a:t>
            </a:r>
            <a:endParaRPr lang="en-US" altLang="zh-CN" sz="2700" b="1" dirty="0">
              <a:solidFill>
                <a:srgbClr val="FF0000"/>
              </a:solidFill>
              <a:latin typeface="Hiragino Kaku Gothic Std" panose="020B0800000000000000" charset="-128"/>
              <a:ea typeface="Hiragino Kaku Gothic Std" panose="020B0800000000000000" charset="-128"/>
            </a:endParaRPr>
          </a:p>
        </p:txBody>
      </p:sp>
      <p:sp>
        <p:nvSpPr>
          <p:cNvPr id="3" name="文本框 2"/>
          <p:cNvSpPr txBox="1"/>
          <p:nvPr/>
        </p:nvSpPr>
        <p:spPr>
          <a:xfrm>
            <a:off x="209550" y="922735"/>
            <a:ext cx="8477250" cy="1577340"/>
          </a:xfrm>
          <a:prstGeom prst="rect">
            <a:avLst/>
          </a:prstGeom>
          <a:solidFill>
            <a:schemeClr val="accent4">
              <a:lumMod val="20000"/>
              <a:lumOff val="80000"/>
            </a:schemeClr>
          </a:solidFill>
        </p:spPr>
        <p:txBody>
          <a:bodyPr wrap="square" rtlCol="0" anchor="t">
            <a:spAutoFit/>
          </a:bodyPr>
          <a:lstStyle/>
          <a:p>
            <a:r>
              <a:rPr lang="en-US" altLang="zh-CN" sz="1950" b="1" noProof="1">
                <a:latin typeface="Arial" panose="020B0604020202020204" pitchFamily="34" charset="0"/>
                <a:ea typeface="宋体" panose="02010600030101010101" pitchFamily="2" charset="-122"/>
                <a:cs typeface="+mn-cs"/>
                <a:sym typeface="+mn-ea"/>
              </a:rPr>
              <a:t>   </a:t>
            </a:r>
            <a:r>
              <a:rPr lang="en-US" altLang="zh-CN" sz="1950" b="1" noProof="1">
                <a:solidFill>
                  <a:srgbClr val="FF0000"/>
                </a:solidFill>
                <a:latin typeface="Arial" panose="020B0604020202020204" pitchFamily="34" charset="0"/>
                <a:ea typeface="宋体" panose="02010600030101010101" pitchFamily="2" charset="-122"/>
                <a:cs typeface="+mn-cs"/>
                <a:sym typeface="+mn-ea"/>
              </a:rPr>
              <a:t>(7)</a:t>
            </a:r>
            <a:r>
              <a:rPr lang="en-US" altLang="zh-CN" sz="1950" b="1" noProof="1">
                <a:latin typeface="Arial" panose="020B0604020202020204" pitchFamily="34" charset="0"/>
                <a:ea typeface="宋体" panose="02010600030101010101" pitchFamily="2" charset="-122"/>
                <a:cs typeface="+mn-cs"/>
                <a:sym typeface="+mn-ea"/>
              </a:rPr>
              <a:t> ......the result would be posted on the door of the choral room the next day.</a:t>
            </a:r>
            <a:endParaRPr lang="en-US" altLang="zh-CN" sz="1950" b="1" noProof="1">
              <a:sym typeface="+mn-ea"/>
            </a:endParaRPr>
          </a:p>
          <a:p>
            <a:r>
              <a:rPr lang="en-US" altLang="zh-CN" sz="1950" b="1" noProof="1">
                <a:solidFill>
                  <a:srgbClr val="FF0000"/>
                </a:solidFill>
                <a:latin typeface="Arial" panose="020B0604020202020204" pitchFamily="34" charset="0"/>
                <a:ea typeface="宋体" panose="02010600030101010101" pitchFamily="2" charset="-122"/>
                <a:cs typeface="+mn-cs"/>
                <a:sym typeface="+mn-ea"/>
              </a:rPr>
              <a:t>   (8)</a:t>
            </a:r>
            <a:r>
              <a:rPr lang="en-US" altLang="zh-CN" sz="1950" b="1" noProof="1">
                <a:solidFill>
                  <a:srgbClr val="0070C0"/>
                </a:solidFill>
                <a:latin typeface="Arial" panose="020B0604020202020204" pitchFamily="34" charset="0"/>
                <a:ea typeface="宋体" panose="02010600030101010101" pitchFamily="2" charset="-122"/>
                <a:cs typeface="+mn-cs"/>
                <a:sym typeface="+mn-ea"/>
              </a:rPr>
              <a:t> </a:t>
            </a:r>
            <a:r>
              <a:rPr lang="en-US" altLang="zh-CN" sz="1950" b="1" noProof="1">
                <a:latin typeface="Arial" panose="020B0604020202020204" pitchFamily="34" charset="0"/>
                <a:ea typeface="宋体" panose="02010600030101010101" pitchFamily="2" charset="-122"/>
                <a:cs typeface="+mn-cs"/>
                <a:sym typeface="+mn-ea"/>
              </a:rPr>
              <a:t>Emily </a:t>
            </a:r>
            <a:r>
              <a:rPr lang="en-US" altLang="zh-CN" sz="1950" b="1" noProof="1">
                <a:solidFill>
                  <a:srgbClr val="FF0000"/>
                </a:solidFill>
                <a:latin typeface="Arial" panose="020B0604020202020204" pitchFamily="34" charset="0"/>
                <a:ea typeface="宋体" panose="02010600030101010101" pitchFamily="2" charset="-122"/>
                <a:cs typeface="+mn-cs"/>
                <a:sym typeface="+mn-ea"/>
              </a:rPr>
              <a:t>couldn’t sleep </a:t>
            </a:r>
            <a:r>
              <a:rPr lang="en-US" altLang="zh-CN" sz="1950" b="1" noProof="1">
                <a:latin typeface="Arial" panose="020B0604020202020204" pitchFamily="34" charset="0"/>
                <a:ea typeface="宋体" panose="02010600030101010101" pitchFamily="2" charset="-122"/>
                <a:cs typeface="+mn-cs"/>
                <a:sym typeface="+mn-ea"/>
              </a:rPr>
              <a:t>that night. She was </a:t>
            </a:r>
            <a:r>
              <a:rPr lang="en-US" altLang="zh-CN" sz="1950" b="1" noProof="1">
                <a:solidFill>
                  <a:srgbClr val="FF0000"/>
                </a:solidFill>
                <a:latin typeface="Arial" panose="020B0604020202020204" pitchFamily="34" charset="0"/>
                <a:ea typeface="宋体" panose="02010600030101010101" pitchFamily="2" charset="-122"/>
                <a:cs typeface="+mn-cs"/>
                <a:sym typeface="+mn-ea"/>
              </a:rPr>
              <a:t>suffering from </a:t>
            </a:r>
            <a:r>
              <a:rPr lang="en-US" altLang="zh-CN" sz="1950" b="1" noProof="1">
                <a:latin typeface="Arial" panose="020B0604020202020204" pitchFamily="34" charset="0"/>
                <a:ea typeface="宋体" panose="02010600030101010101" pitchFamily="2" charset="-122"/>
                <a:cs typeface="+mn-cs"/>
                <a:sym typeface="+mn-ea"/>
              </a:rPr>
              <a:t>the feelings that she didn’t fit and the great need to be accepted. By the next morning, </a:t>
            </a:r>
            <a:r>
              <a:rPr lang="en-US" altLang="zh-CN" sz="1950" b="1" noProof="1">
                <a:solidFill>
                  <a:srgbClr val="FF0000"/>
                </a:solidFill>
                <a:latin typeface="Arial" panose="020B0604020202020204" pitchFamily="34" charset="0"/>
                <a:ea typeface="宋体" panose="02010600030101010101" pitchFamily="2" charset="-122"/>
                <a:cs typeface="+mn-cs"/>
                <a:sym typeface="+mn-ea"/>
              </a:rPr>
              <a:t>her stomach was even in pain because of stress</a:t>
            </a:r>
            <a:r>
              <a:rPr lang="en-US" altLang="zh-CN" sz="1950" b="1" noProof="1">
                <a:latin typeface="Arial" panose="020B0604020202020204" pitchFamily="34" charset="0"/>
                <a:ea typeface="宋体" panose="02010600030101010101" pitchFamily="2" charset="-122"/>
                <a:cs typeface="+mn-cs"/>
                <a:sym typeface="+mn-ea"/>
              </a:rPr>
              <a:t>.</a:t>
            </a:r>
            <a:endParaRPr lang="zh-CN" altLang="en-US" sz="1950" noProof="1"/>
          </a:p>
        </p:txBody>
      </p:sp>
      <p:sp>
        <p:nvSpPr>
          <p:cNvPr id="2" name="文本框 1"/>
          <p:cNvSpPr txBox="1"/>
          <p:nvPr/>
        </p:nvSpPr>
        <p:spPr>
          <a:xfrm>
            <a:off x="238125" y="2697956"/>
            <a:ext cx="8478441" cy="982980"/>
          </a:xfrm>
          <a:prstGeom prst="rect">
            <a:avLst/>
          </a:prstGeom>
          <a:solidFill>
            <a:schemeClr val="accent5">
              <a:lumMod val="20000"/>
              <a:lumOff val="80000"/>
            </a:schemeClr>
          </a:solidFill>
          <a:ln w="9525">
            <a:noFill/>
          </a:ln>
        </p:spPr>
        <p:txBody>
          <a:bodyPr wrap="square">
            <a:spAutoFit/>
          </a:bodyPr>
          <a:lstStyle/>
          <a:p>
            <a:r>
              <a:rPr lang="en-US" altLang="zh-CN" sz="1950" b="1" noProof="1">
                <a:solidFill>
                  <a:srgbClr val="000000"/>
                </a:solidFill>
                <a:latin typeface="Arial" panose="020B0604020202020204" pitchFamily="34" charset="0"/>
                <a:ea typeface="宋体" panose="02010600030101010101" pitchFamily="2" charset="-122"/>
                <a:cs typeface="+mn-cs"/>
              </a:rPr>
              <a:t>Paragraph 1:</a:t>
            </a:r>
            <a:endParaRPr lang="en-US" altLang="zh-CN" sz="1950" b="1" noProof="1">
              <a:solidFill>
                <a:srgbClr val="000000"/>
              </a:solidFill>
              <a:latin typeface="Arial" panose="020B0604020202020204" pitchFamily="34" charset="0"/>
            </a:endParaRPr>
          </a:p>
          <a:p>
            <a:r>
              <a:rPr lang="en-US" altLang="zh-CN" sz="1950" b="1" noProof="1">
                <a:solidFill>
                  <a:srgbClr val="000000"/>
                </a:solidFill>
                <a:latin typeface="Arial" panose="020B0604020202020204" pitchFamily="34" charset="0"/>
                <a:ea typeface="宋体" panose="02010600030101010101" pitchFamily="2" charset="-122"/>
                <a:cs typeface="+mn-cs"/>
              </a:rPr>
              <a:t>   </a:t>
            </a:r>
            <a:r>
              <a:rPr lang="en-US" altLang="zh-CN" sz="1950" b="1" noProof="1">
                <a:solidFill>
                  <a:srgbClr val="FF0000"/>
                </a:solidFill>
                <a:latin typeface="Arial" panose="020B0604020202020204" pitchFamily="34" charset="0"/>
                <a:ea typeface="宋体" panose="02010600030101010101" pitchFamily="2" charset="-122"/>
                <a:cs typeface="+mn-cs"/>
              </a:rPr>
              <a:t>(9)</a:t>
            </a:r>
            <a:r>
              <a:rPr lang="en-US" altLang="zh-CN" sz="1950" b="1" noProof="1">
                <a:solidFill>
                  <a:srgbClr val="000000"/>
                </a:solidFill>
                <a:latin typeface="Arial" panose="020B0604020202020204" pitchFamily="34" charset="0"/>
                <a:ea typeface="宋体" panose="02010600030101010101" pitchFamily="2" charset="-122"/>
                <a:cs typeface="+mn-cs"/>
              </a:rPr>
              <a:t> The next day, Emily </a:t>
            </a:r>
            <a:r>
              <a:rPr lang="en-US" altLang="zh-CN" sz="1950" b="1" noProof="1">
                <a:solidFill>
                  <a:srgbClr val="FF0000"/>
                </a:solidFill>
                <a:latin typeface="Arial" panose="020B0604020202020204" pitchFamily="34" charset="0"/>
                <a:ea typeface="宋体" panose="02010600030101010101" pitchFamily="2" charset="-122"/>
                <a:cs typeface="+mn-cs"/>
              </a:rPr>
              <a:t>nervously glanced at the list</a:t>
            </a:r>
            <a:r>
              <a:rPr lang="en-US" altLang="zh-CN" sz="1950" b="1" noProof="1">
                <a:solidFill>
                  <a:srgbClr val="000000"/>
                </a:solidFill>
                <a:latin typeface="Arial" panose="020B0604020202020204" pitchFamily="34" charset="0"/>
                <a:ea typeface="宋体" panose="02010600030101010101" pitchFamily="2" charset="-122"/>
                <a:cs typeface="+mn-cs"/>
              </a:rPr>
              <a:t> on the door of the choral room. </a:t>
            </a:r>
            <a:r>
              <a:rPr lang="en-US" altLang="zh-CN" sz="1950" noProof="1">
                <a:solidFill>
                  <a:srgbClr val="000000"/>
                </a:solidFill>
                <a:latin typeface="Arial" panose="020B0604020202020204" pitchFamily="34" charset="0"/>
                <a:ea typeface="宋体" panose="02010600030101010101" pitchFamily="2" charset="-122"/>
                <a:cs typeface="+mn-cs"/>
              </a:rPr>
              <a:t>____________________________________________</a:t>
            </a:r>
            <a:endParaRPr lang="en-US" altLang="zh-CN" sz="1950" noProof="1">
              <a:solidFill>
                <a:srgbClr val="000000"/>
              </a:solidFill>
              <a:latin typeface="Arial" panose="020B0604020202020204" pitchFamily="34" charset="0"/>
            </a:endParaRPr>
          </a:p>
        </p:txBody>
      </p:sp>
      <p:sp>
        <p:nvSpPr>
          <p:cNvPr id="9224" name="文本框 5"/>
          <p:cNvSpPr txBox="1"/>
          <p:nvPr/>
        </p:nvSpPr>
        <p:spPr>
          <a:xfrm>
            <a:off x="4855210" y="3505200"/>
            <a:ext cx="2608580" cy="502920"/>
          </a:xfrm>
          <a:prstGeom prst="rect">
            <a:avLst/>
          </a:prstGeom>
          <a:solidFill>
            <a:srgbClr val="F2DCDB"/>
          </a:solidFill>
          <a:ln w="9525">
            <a:noFill/>
          </a:ln>
        </p:spPr>
        <p:txBody>
          <a:bodyPr wrap="square" anchor="t">
            <a:spAutoFit/>
          </a:bodyPr>
          <a:lstStyle/>
          <a:p>
            <a:r>
              <a:rPr lang="en-US" altLang="zh-CN" sz="2700" b="1">
                <a:solidFill>
                  <a:srgbClr val="FF0000"/>
                </a:solidFill>
                <a:latin typeface="Arial" panose="020B0604020202020204" pitchFamily="34" charset="0"/>
                <a:ea typeface="宋体" panose="02010600030101010101" pitchFamily="2" charset="-122"/>
              </a:rPr>
              <a:t>success </a:t>
            </a:r>
            <a:r>
              <a:rPr lang="zh-CN" altLang="en-US" sz="2700" b="1">
                <a:solidFill>
                  <a:srgbClr val="FF0000"/>
                </a:solidFill>
                <a:latin typeface="Arial" panose="020B0604020202020204" pitchFamily="34" charset="0"/>
                <a:ea typeface="宋体" panose="02010600030101010101" pitchFamily="2" charset="-122"/>
              </a:rPr>
              <a:t>？</a:t>
            </a:r>
            <a:endParaRPr lang="zh-CN" altLang="en-US" sz="2700" b="1">
              <a:solidFill>
                <a:srgbClr val="FF0000"/>
              </a:solidFill>
              <a:latin typeface="Arial" panose="020B0604020202020204" pitchFamily="34" charset="0"/>
              <a:ea typeface="宋体" panose="02010600030101010101" pitchFamily="2" charset="-122"/>
            </a:endParaRPr>
          </a:p>
        </p:txBody>
      </p:sp>
      <p:sp>
        <p:nvSpPr>
          <p:cNvPr id="4" name="文本框 1"/>
          <p:cNvSpPr txBox="1"/>
          <p:nvPr/>
        </p:nvSpPr>
        <p:spPr>
          <a:xfrm>
            <a:off x="238125" y="4202906"/>
            <a:ext cx="8462645" cy="731520"/>
          </a:xfrm>
          <a:prstGeom prst="rect">
            <a:avLst/>
          </a:prstGeom>
          <a:solidFill>
            <a:schemeClr val="accent6">
              <a:lumMod val="40000"/>
              <a:lumOff val="60000"/>
            </a:schemeClr>
          </a:solidFill>
        </p:spPr>
        <p:txBody>
          <a:bodyPr wrap="none" rtlCol="0">
            <a:spAutoFit/>
          </a:bodyPr>
          <a:lstStyle/>
          <a:p>
            <a:r>
              <a:rPr lang="en-US" altLang="zh-CN" sz="2100" b="1" noProof="1">
                <a:solidFill>
                  <a:srgbClr val="000000"/>
                </a:solidFill>
                <a:latin typeface="Arial" panose="020B0604020202020204" pitchFamily="34" charset="0"/>
                <a:ea typeface="宋体" panose="02010600030101010101" pitchFamily="2" charset="-122"/>
                <a:cs typeface="+mn-cs"/>
                <a:sym typeface="+mn-ea"/>
              </a:rPr>
              <a:t>Paragraph 2:</a:t>
            </a:r>
            <a:endParaRPr lang="en-US" altLang="zh-CN" sz="2100" b="1" noProof="1">
              <a:solidFill>
                <a:srgbClr val="000000"/>
              </a:solidFill>
              <a:latin typeface="Arial" panose="020B0604020202020204" pitchFamily="34" charset="0"/>
            </a:endParaRPr>
          </a:p>
          <a:p>
            <a:r>
              <a:rPr lang="en-US" altLang="zh-CN" sz="2100" b="1" noProof="1">
                <a:solidFill>
                  <a:srgbClr val="000000"/>
                </a:solidFill>
                <a:latin typeface="Arial" panose="020B0604020202020204" pitchFamily="34" charset="0"/>
                <a:ea typeface="宋体" panose="02010600030101010101" pitchFamily="2" charset="-122"/>
                <a:cs typeface="+mn-cs"/>
                <a:sym typeface="+mn-ea"/>
              </a:rPr>
              <a:t>   </a:t>
            </a:r>
            <a:r>
              <a:rPr lang="en-US" altLang="zh-CN" sz="2100" b="1" noProof="1">
                <a:solidFill>
                  <a:srgbClr val="FF0000"/>
                </a:solidFill>
                <a:latin typeface="Arial" panose="020B0604020202020204" pitchFamily="34" charset="0"/>
                <a:ea typeface="宋体" panose="02010600030101010101" pitchFamily="2" charset="-122"/>
                <a:cs typeface="+mn-cs"/>
                <a:sym typeface="+mn-ea"/>
              </a:rPr>
              <a:t>(10)</a:t>
            </a:r>
            <a:r>
              <a:rPr lang="en-US" altLang="zh-CN" sz="2100" b="1" noProof="1">
                <a:solidFill>
                  <a:srgbClr val="000000"/>
                </a:solidFill>
                <a:latin typeface="Arial" panose="020B0604020202020204" pitchFamily="34" charset="0"/>
                <a:ea typeface="宋体" panose="02010600030101010101" pitchFamily="2" charset="-122"/>
                <a:cs typeface="+mn-cs"/>
                <a:sym typeface="+mn-ea"/>
              </a:rPr>
              <a:t> Finally, the day of </a:t>
            </a:r>
            <a:r>
              <a:rPr lang="en-US" altLang="zh-CN" sz="2100" b="1" noProof="1">
                <a:solidFill>
                  <a:srgbClr val="FF0000"/>
                </a:solidFill>
                <a:latin typeface="Arial" panose="020B0604020202020204" pitchFamily="34" charset="0"/>
                <a:ea typeface="宋体" panose="02010600030101010101" pitchFamily="2" charset="-122"/>
                <a:cs typeface="+mn-cs"/>
                <a:sym typeface="+mn-ea"/>
              </a:rPr>
              <a:t>performance came</a:t>
            </a:r>
            <a:r>
              <a:rPr lang="en-US" altLang="zh-CN" sz="2100" b="1" noProof="1">
                <a:solidFill>
                  <a:srgbClr val="000000"/>
                </a:solidFill>
                <a:latin typeface="Arial" panose="020B0604020202020204" pitchFamily="34" charset="0"/>
                <a:ea typeface="宋体" panose="02010600030101010101" pitchFamily="2" charset="-122"/>
                <a:cs typeface="+mn-cs"/>
                <a:sym typeface="+mn-ea"/>
              </a:rPr>
              <a:t>.</a:t>
            </a:r>
            <a:r>
              <a:rPr lang="en-US" altLang="zh-CN" sz="2100" noProof="1">
                <a:solidFill>
                  <a:srgbClr val="000000"/>
                </a:solidFill>
                <a:latin typeface="Arial" panose="020B0604020202020204" pitchFamily="34" charset="0"/>
                <a:ea typeface="宋体" panose="02010600030101010101" pitchFamily="2" charset="-122"/>
                <a:cs typeface="+mn-cs"/>
                <a:sym typeface="+mn-ea"/>
              </a:rPr>
              <a:t> __________________</a:t>
            </a:r>
            <a:endParaRPr lang="zh-CN" altLang="en-US" sz="2100" noProof="1"/>
          </a:p>
        </p:txBody>
      </p:sp>
      <p:sp>
        <p:nvSpPr>
          <p:cNvPr id="5" name="右弧形箭头 4"/>
          <p:cNvSpPr/>
          <p:nvPr/>
        </p:nvSpPr>
        <p:spPr>
          <a:xfrm>
            <a:off x="4188619" y="3363516"/>
            <a:ext cx="498872" cy="10989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tx1"/>
              </a:solidFill>
            </a:endParaRPr>
          </a:p>
        </p:txBody>
      </p:sp>
      <p:sp>
        <p:nvSpPr>
          <p:cNvPr id="6" name="文本框 5"/>
          <p:cNvSpPr txBox="1"/>
          <p:nvPr/>
        </p:nvSpPr>
        <p:spPr>
          <a:xfrm>
            <a:off x="6337697" y="3505200"/>
            <a:ext cx="527685" cy="502920"/>
          </a:xfrm>
          <a:prstGeom prst="rect">
            <a:avLst/>
          </a:prstGeom>
          <a:solidFill>
            <a:srgbClr val="E6B9B8"/>
          </a:solidFill>
          <a:ln w="9525">
            <a:noFill/>
          </a:ln>
        </p:spPr>
        <p:txBody>
          <a:bodyPr wrap="none" anchor="t">
            <a:spAutoFit/>
          </a:bodyPr>
          <a:lstStyle/>
          <a:p>
            <a:r>
              <a:rPr lang="zh-CN" altLang="en-US" sz="2700" b="1">
                <a:solidFill>
                  <a:srgbClr val="FF0000"/>
                </a:solidFill>
                <a:latin typeface="Arial" panose="020B0604020202020204" pitchFamily="34" charset="0"/>
                <a:ea typeface="宋体" panose="02010600030101010101" pitchFamily="2" charset="-122"/>
              </a:rPr>
              <a:t>！</a:t>
            </a:r>
            <a:endParaRPr lang="zh-CN" altLang="en-US" sz="2700" b="1">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224"/>
                                        </p:tgtEl>
                                        <p:attrNameLst>
                                          <p:attrName>style.visibility</p:attrName>
                                        </p:attrNameLst>
                                      </p:cBhvr>
                                      <p:to>
                                        <p:strVal val="visible"/>
                                      </p:to>
                                    </p:set>
                                    <p:anim calcmode="lin" valueType="num">
                                      <p:cBhvr additive="base">
                                        <p:cTn id="16" dur="500" fill="hold"/>
                                        <p:tgtEl>
                                          <p:spTgt spid="9224"/>
                                        </p:tgtEl>
                                        <p:attrNameLst>
                                          <p:attrName>ppt_x</p:attrName>
                                        </p:attrNameLst>
                                      </p:cBhvr>
                                      <p:tavLst>
                                        <p:tav tm="0">
                                          <p:val>
                                            <p:strVal val="#ppt_x"/>
                                          </p:val>
                                        </p:tav>
                                        <p:tav tm="100000">
                                          <p:val>
                                            <p:strVal val="#ppt_x"/>
                                          </p:val>
                                        </p:tav>
                                      </p:tavLst>
                                    </p:anim>
                                    <p:anim calcmode="lin" valueType="num">
                                      <p:cBhvr additive="base">
                                        <p:cTn id="17" dur="500" fill="hold"/>
                                        <p:tgtEl>
                                          <p:spTgt spid="922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9224" grpId="0" bldLvl="0" animBg="1"/>
      <p:bldP spid="4" grpId="0" bldLvl="0" animBg="1"/>
      <p:bldP spid="5" grpId="0" bldLvl="0" animBg="1"/>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79512" y="699542"/>
          <a:ext cx="8784976" cy="3459844"/>
        </p:xfrm>
        <a:graphic>
          <a:graphicData uri="http://schemas.openxmlformats.org/drawingml/2006/table">
            <a:tbl>
              <a:tblPr firstRow="1" firstCol="1" bandRow="1">
                <a:tableStyleId>{5C22544A-7EE6-4342-B048-85BDC9FD1C3A}</a:tableStyleId>
              </a:tblPr>
              <a:tblGrid>
                <a:gridCol w="1382157"/>
                <a:gridCol w="3888432"/>
                <a:gridCol w="3514387"/>
              </a:tblGrid>
              <a:tr h="421761">
                <a:tc>
                  <a:txBody>
                    <a:bodyPr/>
                    <a:lstStyle/>
                    <a:p>
                      <a:pPr algn="ctr">
                        <a:spcAft>
                          <a:spcPts val="0"/>
                        </a:spcAft>
                      </a:pPr>
                      <a:r>
                        <a:rPr lang="en-US" sz="1800" kern="100" dirty="0">
                          <a:effectLst/>
                        </a:rPr>
                        <a:t> </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spcAft>
                          <a:spcPts val="0"/>
                        </a:spcAft>
                      </a:pPr>
                      <a:r>
                        <a:rPr lang="en-US" sz="1800" kern="100" dirty="0">
                          <a:effectLst/>
                        </a:rPr>
                        <a:t>Mrs. Owens</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1800" kern="100" dirty="0">
                          <a:effectLst/>
                        </a:rPr>
                        <a:t>Mr. </a:t>
                      </a:r>
                      <a:r>
                        <a:rPr lang="en-US" sz="1800" kern="100" dirty="0" err="1">
                          <a:effectLst/>
                        </a:rPr>
                        <a:t>Buttler</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r h="1144780">
                <a:tc>
                  <a:txBody>
                    <a:bodyPr/>
                    <a:lstStyle/>
                    <a:p>
                      <a:pPr algn="just">
                        <a:spcAft>
                          <a:spcPts val="0"/>
                        </a:spcAft>
                      </a:pPr>
                      <a:r>
                        <a:rPr lang="en-US" sz="1800" kern="100" dirty="0">
                          <a:effectLst/>
                        </a:rPr>
                        <a:t>words/</a:t>
                      </a:r>
                      <a:endParaRPr lang="en-US" sz="1800" kern="100" dirty="0">
                        <a:effectLst/>
                      </a:endParaRPr>
                    </a:p>
                    <a:p>
                      <a:pPr algn="just">
                        <a:spcAft>
                          <a:spcPts val="0"/>
                        </a:spcAft>
                      </a:pPr>
                      <a:r>
                        <a:rPr lang="en-US" sz="1800" kern="100" dirty="0">
                          <a:effectLst/>
                        </a:rPr>
                        <a:t>actions</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285750" indent="-285750" algn="l">
                        <a:spcAft>
                          <a:spcPts val="0"/>
                        </a:spcAft>
                        <a:buFont typeface="Arial" panose="020B0604020202020204" pitchFamily="34" charset="0"/>
                        <a:buChar char="•"/>
                      </a:pPr>
                      <a:r>
                        <a:rPr lang="en-US" sz="1800" kern="100" dirty="0">
                          <a:effectLst/>
                        </a:rPr>
                        <a:t>“Child, you just </a:t>
                      </a:r>
                      <a:r>
                        <a:rPr lang="en-US" sz="1800" kern="100" dirty="0">
                          <a:solidFill>
                            <a:srgbClr val="FF0000"/>
                          </a:solidFill>
                          <a:effectLst/>
                        </a:rPr>
                        <a:t>don't fit</a:t>
                      </a:r>
                      <a:r>
                        <a:rPr lang="en-US" sz="1800" kern="100" dirty="0">
                          <a:effectLst/>
                        </a:rPr>
                        <a:t>. Everyone would stare at you and that would make you </a:t>
                      </a:r>
                      <a:r>
                        <a:rPr lang="en-US" sz="1800" kern="100" dirty="0">
                          <a:solidFill>
                            <a:srgbClr val="FF0000"/>
                          </a:solidFill>
                          <a:effectLst/>
                        </a:rPr>
                        <a:t>uncomfortable</a:t>
                      </a:r>
                      <a:r>
                        <a:rPr lang="en-US" sz="1800" kern="100" dirty="0">
                          <a:effectLst/>
                        </a:rPr>
                        <a:t>. It would make them </a:t>
                      </a:r>
                      <a:r>
                        <a:rPr lang="en-US" sz="1800" kern="100" dirty="0">
                          <a:solidFill>
                            <a:srgbClr val="FF0000"/>
                          </a:solidFill>
                          <a:effectLst/>
                        </a:rPr>
                        <a:t>uncomfortable</a:t>
                      </a:r>
                      <a:r>
                        <a:rPr lang="en-US" sz="1800" kern="100" dirty="0">
                          <a:effectLst/>
                        </a:rPr>
                        <a:t>, too”</a:t>
                      </a:r>
                      <a:endParaRPr lang="en-US" sz="1800" kern="100" dirty="0">
                        <a:effectLst/>
                      </a:endParaRPr>
                    </a:p>
                    <a:p>
                      <a:pPr marL="285750" indent="-285750" algn="l">
                        <a:spcAft>
                          <a:spcPts val="0"/>
                        </a:spcAft>
                        <a:buFont typeface="Arial" panose="020B0604020202020204" pitchFamily="34" charset="0"/>
                        <a:buChar char="•"/>
                      </a:pPr>
                      <a:r>
                        <a:rPr lang="en-US" altLang="zh-CN" sz="1800" kern="100" dirty="0">
                          <a:solidFill>
                            <a:schemeClr val="dk1"/>
                          </a:solidFill>
                          <a:effectLst/>
                          <a:latin typeface="+mn-lt"/>
                          <a:ea typeface="+mn-ea"/>
                          <a:cs typeface="+mn-cs"/>
                        </a:rPr>
                        <a:t>Sent her back without even letting her singing a single note.</a:t>
                      </a:r>
                      <a:endParaRPr lang="zh-CN" sz="1800" kern="100" dirty="0">
                        <a:solidFill>
                          <a:schemeClr val="dk1"/>
                        </a:solidFill>
                        <a:effectLst/>
                        <a:latin typeface="+mn-lt"/>
                        <a:ea typeface="+mn-ea"/>
                        <a:cs typeface="+mn-cs"/>
                      </a:endParaRPr>
                    </a:p>
                  </a:txBody>
                  <a:tcPr marL="68580" marR="68580" marT="0" marB="0" anchor="ctr"/>
                </a:tc>
                <a:tc>
                  <a:txBody>
                    <a:bodyPr/>
                    <a:lstStyle/>
                    <a:p>
                      <a:pPr marL="285750" indent="-285750" algn="just">
                        <a:spcAft>
                          <a:spcPts val="0"/>
                        </a:spcAft>
                        <a:buFont typeface="Arial" panose="020B0604020202020204" pitchFamily="34" charset="0"/>
                        <a:buChar char="•"/>
                      </a:pPr>
                      <a:r>
                        <a:rPr lang="en-US" sz="1800" kern="100" dirty="0">
                          <a:effectLst/>
                        </a:rPr>
                        <a:t>Suggested Emily’s having a try</a:t>
                      </a:r>
                      <a:endParaRPr lang="zh-CN" sz="1400" kern="100" dirty="0">
                        <a:effectLst/>
                      </a:endParaRPr>
                    </a:p>
                    <a:p>
                      <a:pPr marL="285750" indent="-285750" algn="just">
                        <a:spcAft>
                          <a:spcPts val="0"/>
                        </a:spcAft>
                        <a:buFont typeface="Arial" panose="020B0604020202020204" pitchFamily="34" charset="0"/>
                        <a:buChar char="•"/>
                      </a:pPr>
                      <a:r>
                        <a:rPr lang="en-US" sz="1800" kern="100" dirty="0">
                          <a:effectLst/>
                        </a:rPr>
                        <a:t>“Emily, you're next”</a:t>
                      </a:r>
                      <a:endParaRPr lang="zh-CN" sz="1400" kern="100" dirty="0">
                        <a:effectLst/>
                      </a:endParaRPr>
                    </a:p>
                    <a:p>
                      <a:pPr marL="285750" indent="-285750" algn="just">
                        <a:spcAft>
                          <a:spcPts val="0"/>
                        </a:spcAft>
                        <a:buFont typeface="Arial" panose="020B0604020202020204" pitchFamily="34" charset="0"/>
                        <a:buChar char="•"/>
                      </a:pPr>
                      <a:r>
                        <a:rPr lang="en-US" sz="1800" kern="100" dirty="0">
                          <a:effectLst/>
                        </a:rPr>
                        <a:t>Kept her company</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r h="542264">
                <a:tc>
                  <a:txBody>
                    <a:bodyPr/>
                    <a:lstStyle/>
                    <a:p>
                      <a:pPr algn="just">
                        <a:spcAft>
                          <a:spcPts val="0"/>
                        </a:spcAft>
                      </a:pPr>
                      <a:r>
                        <a:rPr lang="en-US" sz="1800" kern="100" dirty="0">
                          <a:effectLst/>
                        </a:rPr>
                        <a:t>attitudes</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spcAft>
                          <a:spcPts val="0"/>
                        </a:spcAft>
                      </a:pPr>
                      <a:r>
                        <a:rPr lang="en-US" sz="1800" kern="100" dirty="0">
                          <a:effectLst/>
                        </a:rPr>
                        <a:t>negative and disapproving</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spcAft>
                          <a:spcPts val="0"/>
                        </a:spcAft>
                      </a:pPr>
                      <a:r>
                        <a:rPr lang="en-US" sz="1800" kern="100" dirty="0">
                          <a:effectLst/>
                        </a:rPr>
                        <a:t>concerned and caring</a:t>
                      </a:r>
                      <a:endParaRPr lang="en-US" sz="1800" kern="100" dirty="0">
                        <a:effectLst/>
                      </a:endParaRPr>
                    </a:p>
                    <a:p>
                      <a:pPr algn="l">
                        <a:spcAft>
                          <a:spcPts val="0"/>
                        </a:spcAft>
                      </a:pPr>
                      <a:r>
                        <a:rPr lang="en-US" sz="1800" kern="100" dirty="0">
                          <a:effectLst/>
                        </a:rPr>
                        <a:t>encouraging</a:t>
                      </a:r>
                      <a:r>
                        <a:rPr lang="en-US" sz="1800" kern="100" baseline="0" dirty="0">
                          <a:effectLst/>
                        </a:rPr>
                        <a:t> and supportive</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r h="843523">
                <a:tc>
                  <a:txBody>
                    <a:bodyPr/>
                    <a:lstStyle/>
                    <a:p>
                      <a:pPr algn="l">
                        <a:spcAft>
                          <a:spcPts val="0"/>
                        </a:spcAft>
                      </a:pPr>
                      <a:r>
                        <a:rPr lang="en-US" sz="1800" kern="100" dirty="0">
                          <a:effectLst/>
                        </a:rPr>
                        <a:t>influences on Emily</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800" kern="100" dirty="0">
                          <a:effectLst/>
                        </a:rPr>
                        <a:t>Hurt and upset, she decided never to try out again.</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l">
                        <a:spcAft>
                          <a:spcPts val="0"/>
                        </a:spcAft>
                      </a:pPr>
                      <a:r>
                        <a:rPr lang="en-US" sz="1800" kern="100" dirty="0">
                          <a:effectLst/>
                        </a:rPr>
                        <a:t>Though hesitant</a:t>
                      </a:r>
                      <a:r>
                        <a:rPr lang="en-US" sz="1800" kern="100" baseline="0" dirty="0">
                          <a:effectLst/>
                        </a:rPr>
                        <a:t> and struggling,  she took the challenge .</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5" name="TextBox 4"/>
          <p:cNvSpPr txBox="1"/>
          <p:nvPr/>
        </p:nvSpPr>
        <p:spPr>
          <a:xfrm>
            <a:off x="0" y="0"/>
            <a:ext cx="2987824" cy="523220"/>
          </a:xfrm>
          <a:prstGeom prst="rect">
            <a:avLst/>
          </a:prstGeom>
          <a:solidFill>
            <a:srgbClr val="FFC000"/>
          </a:solidFill>
        </p:spPr>
        <p:txBody>
          <a:bodyPr wrap="square" rtlCol="0">
            <a:spAutoFit/>
          </a:bodyPr>
          <a:lstStyle/>
          <a:p>
            <a:r>
              <a:rPr lang="en-US" altLang="zh-CN" sz="2800" b="1" dirty="0"/>
              <a:t>A sharp contrast</a:t>
            </a:r>
            <a:endParaRPr lang="zh-CN" altLang="en-US" sz="2800" b="1" dirty="0"/>
          </a:p>
        </p:txBody>
      </p:sp>
      <p:sp>
        <p:nvSpPr>
          <p:cNvPr id="7" name="矩形 6"/>
          <p:cNvSpPr/>
          <p:nvPr/>
        </p:nvSpPr>
        <p:spPr>
          <a:xfrm>
            <a:off x="1619672" y="1131590"/>
            <a:ext cx="3672408" cy="1080120"/>
          </a:xfrm>
          <a:prstGeom prst="rect">
            <a:avLst/>
          </a:prstGeom>
          <a:solidFill>
            <a:srgbClr val="BD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19672" y="2211710"/>
            <a:ext cx="3672408" cy="576064"/>
          </a:xfrm>
          <a:prstGeom prst="rect">
            <a:avLst/>
          </a:prstGeom>
          <a:solidFill>
            <a:srgbClr val="BD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08104" y="1203598"/>
            <a:ext cx="3375992" cy="1152128"/>
          </a:xfrm>
          <a:prstGeom prst="rect">
            <a:avLst/>
          </a:prstGeom>
          <a:solidFill>
            <a:srgbClr val="BD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19672" y="2839062"/>
            <a:ext cx="3096344" cy="4527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99476" y="2813418"/>
            <a:ext cx="3168352"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19672" y="3363838"/>
            <a:ext cx="3816000" cy="648072"/>
          </a:xfrm>
          <a:prstGeom prst="rect">
            <a:avLst/>
          </a:prstGeom>
          <a:solidFill>
            <a:srgbClr val="BD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8096" y="3365642"/>
            <a:ext cx="3436007" cy="646268"/>
          </a:xfrm>
          <a:prstGeom prst="rect">
            <a:avLst/>
          </a:prstGeom>
          <a:solidFill>
            <a:srgbClr val="BD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下箭头 1"/>
          <p:cNvSpPr/>
          <p:nvPr/>
        </p:nvSpPr>
        <p:spPr>
          <a:xfrm rot="13728842">
            <a:off x="3346217" y="391058"/>
            <a:ext cx="540060" cy="43204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211960" y="338554"/>
            <a:ext cx="4248048" cy="822960"/>
          </a:xfrm>
          <a:prstGeom prst="rect">
            <a:avLst/>
          </a:prstGeom>
          <a:noFill/>
        </p:spPr>
        <p:txBody>
          <a:bodyPr wrap="square" rtlCol="0">
            <a:spAutoFit/>
          </a:bodyPr>
          <a:lstStyle/>
          <a:p>
            <a:r>
              <a:rPr lang="en-US" altLang="zh-CN" sz="2400" dirty="0">
                <a:solidFill>
                  <a:srgbClr val="C00000"/>
                </a:solidFill>
              </a:rPr>
              <a:t>set a major conflict for Emily’s story</a:t>
            </a:r>
            <a:endParaRPr lang="en-US" altLang="zh-CN" sz="2400" dirty="0">
              <a:solidFill>
                <a:srgbClr val="C00000"/>
              </a:solidFill>
            </a:endParaRPr>
          </a:p>
        </p:txBody>
      </p:sp>
      <p:sp>
        <p:nvSpPr>
          <p:cNvPr id="15" name="TextBox 14"/>
          <p:cNvSpPr txBox="1"/>
          <p:nvPr/>
        </p:nvSpPr>
        <p:spPr>
          <a:xfrm>
            <a:off x="3527672" y="0"/>
            <a:ext cx="5140156" cy="369332"/>
          </a:xfrm>
          <a:prstGeom prst="rect">
            <a:avLst/>
          </a:prstGeom>
          <a:noFill/>
        </p:spPr>
        <p:txBody>
          <a:bodyPr wrap="square" rtlCol="0">
            <a:spAutoFit/>
          </a:bodyPr>
          <a:lstStyle/>
          <a:p>
            <a:r>
              <a:rPr lang="en-US" altLang="zh-CN" dirty="0"/>
              <a:t>What’s the function of the role of “Mrs. Owens” ?</a:t>
            </a:r>
            <a:endParaRPr lang="zh-CN" altLang="en-US" dirty="0"/>
          </a:p>
        </p:txBody>
      </p:sp>
      <p:sp>
        <p:nvSpPr>
          <p:cNvPr id="16" name="TextBox 15"/>
          <p:cNvSpPr txBox="1"/>
          <p:nvPr/>
        </p:nvSpPr>
        <p:spPr>
          <a:xfrm>
            <a:off x="4145806" y="701283"/>
            <a:ext cx="4893719" cy="1188720"/>
          </a:xfrm>
          <a:prstGeom prst="rect">
            <a:avLst/>
          </a:prstGeom>
          <a:solidFill>
            <a:schemeClr val="bg1"/>
          </a:solidFill>
        </p:spPr>
        <p:txBody>
          <a:bodyPr wrap="square" rtlCol="0">
            <a:spAutoFit/>
          </a:bodyPr>
          <a:lstStyle/>
          <a:p>
            <a:r>
              <a:rPr lang="en-US" altLang="zh-CN" sz="2400" dirty="0">
                <a:solidFill>
                  <a:srgbClr val="C00000"/>
                </a:solidFill>
              </a:rPr>
              <a:t>lead to Emily’s self-denial / lack of confidence in herself and in people around her.</a:t>
            </a:r>
            <a:endParaRPr lang="zh-CN" altLang="en-US" sz="2400" dirty="0">
              <a:solidFill>
                <a:srgbClr val="C00000"/>
              </a:solidFill>
            </a:endParaRPr>
          </a:p>
        </p:txBody>
      </p:sp>
      <p:sp>
        <p:nvSpPr>
          <p:cNvPr id="17" name="矩形 16"/>
          <p:cNvSpPr/>
          <p:nvPr/>
        </p:nvSpPr>
        <p:spPr>
          <a:xfrm>
            <a:off x="179512" y="4320771"/>
            <a:ext cx="5130800" cy="518160"/>
          </a:xfrm>
          <a:prstGeom prst="rect">
            <a:avLst/>
          </a:prstGeom>
          <a:solidFill>
            <a:schemeClr val="accent6">
              <a:lumMod val="20000"/>
              <a:lumOff val="80000"/>
            </a:schemeClr>
          </a:solidFill>
        </p:spPr>
        <p:txBody>
          <a:bodyPr wrap="none">
            <a:spAutoFit/>
          </a:bodyPr>
          <a:lstStyle/>
          <a:p>
            <a:r>
              <a:rPr lang="en-US" altLang="zh-CN" sz="2800" dirty="0"/>
              <a:t>Will Mr. </a:t>
            </a:r>
            <a:r>
              <a:rPr lang="en-US" altLang="zh-CN" sz="2800" dirty="0" err="1"/>
              <a:t>Buttler</a:t>
            </a:r>
            <a:r>
              <a:rPr lang="en-US" altLang="zh-CN" sz="2800" dirty="0"/>
              <a:t> offer help? How?</a:t>
            </a:r>
            <a:endParaRPr lang="zh-CN" altLang="en-US" sz="2800" dirty="0"/>
          </a:p>
        </p:txBody>
      </p:sp>
      <p:sp>
        <p:nvSpPr>
          <p:cNvPr id="18" name="文本框 17"/>
          <p:cNvSpPr txBox="1"/>
          <p:nvPr/>
        </p:nvSpPr>
        <p:spPr>
          <a:xfrm>
            <a:off x="1406525" y="2101215"/>
            <a:ext cx="7421880" cy="1737360"/>
          </a:xfrm>
          <a:prstGeom prst="rect">
            <a:avLst/>
          </a:prstGeom>
          <a:solidFill>
            <a:schemeClr val="bg1"/>
          </a:solidFill>
        </p:spPr>
        <p:txBody>
          <a:bodyPr wrap="square" rtlCol="0">
            <a:spAutoFit/>
          </a:bodyPr>
          <a:lstStyle/>
          <a:p>
            <a:pPr algn="ctr" defTabSz="685800" fontAlgn="base"/>
            <a:r>
              <a:rPr lang="en-US" altLang="zh-CN" sz="5400" b="1">
                <a:ln w="22225">
                  <a:solidFill>
                    <a:schemeClr val="accent2"/>
                  </a:solidFill>
                  <a:prstDash val="solid"/>
                </a:ln>
                <a:solidFill>
                  <a:srgbClr val="FF0000"/>
                </a:solidFill>
                <a:effectLst/>
                <a:latin typeface="Arial" panose="020B0604020202020204" pitchFamily="34" charset="0"/>
                <a:ea typeface="宋体" panose="02010600030101010101" pitchFamily="2" charset="-122"/>
                <a:cs typeface="+mn-ea"/>
                <a:sym typeface="+mn-ea"/>
              </a:rPr>
              <a:t>Main characters:</a:t>
            </a:r>
            <a:endParaRPr lang="en-US" altLang="zh-CN" sz="5400" b="1" strike="noStrike" noProof="1">
              <a:ln w="22225">
                <a:solidFill>
                  <a:schemeClr val="accent2"/>
                </a:solidFill>
                <a:prstDash val="solid"/>
              </a:ln>
              <a:solidFill>
                <a:srgbClr val="FF0000"/>
              </a:solidFill>
              <a:effectLst/>
              <a:latin typeface="Arial" panose="020B0604020202020204" pitchFamily="34" charset="0"/>
              <a:ea typeface="宋体" panose="02010600030101010101" pitchFamily="2" charset="-122"/>
              <a:cs typeface="+mn-ea"/>
              <a:sym typeface="+mn-ea"/>
            </a:endParaRPr>
          </a:p>
          <a:p>
            <a:pPr algn="ctr" defTabSz="685800" fontAlgn="base"/>
            <a:r>
              <a:rPr lang="en-US" altLang="zh-CN" sz="5400" b="1">
                <a:ln w="22225">
                  <a:solidFill>
                    <a:schemeClr val="accent2"/>
                  </a:solidFill>
                  <a:prstDash val="solid"/>
                </a:ln>
                <a:solidFill>
                  <a:srgbClr val="FF0000"/>
                </a:solidFill>
                <a:effectLst/>
                <a:latin typeface="Arial" panose="020B0604020202020204" pitchFamily="34" charset="0"/>
                <a:ea typeface="宋体" panose="02010600030101010101" pitchFamily="2" charset="-122"/>
                <a:cs typeface="+mn-ea"/>
                <a:sym typeface="+mn-ea"/>
              </a:rPr>
              <a:t>Emily and Mr. Buttler</a:t>
            </a:r>
            <a:endParaRPr lang="en-US" altLang="zh-CN" sz="5400" b="1">
              <a:ln w="22225">
                <a:solidFill>
                  <a:schemeClr val="accent2"/>
                </a:solidFill>
                <a:prstDash val="solid"/>
              </a:ln>
              <a:solidFill>
                <a:srgbClr val="FF0000"/>
              </a:solidFill>
              <a:effectLst/>
              <a:latin typeface="Arial" panose="020B0604020202020204" pitchFamily="34" charset="0"/>
              <a:ea typeface="宋体" panose="02010600030101010101" pitchFamily="2" charset="-122"/>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11"/>
                                        </p:tgtEl>
                                        <p:attrNameLst>
                                          <p:attrName>ppt_w</p:attrName>
                                        </p:attrNameLst>
                                      </p:cBhvr>
                                      <p:tavLst>
                                        <p:tav tm="0">
                                          <p:val>
                                            <p:strVal val="ppt_w"/>
                                          </p:val>
                                        </p:tav>
                                        <p:tav tm="100000">
                                          <p:val>
                                            <p:fltVal val="0"/>
                                          </p:val>
                                        </p:tav>
                                      </p:tavLst>
                                    </p:anim>
                                    <p:anim calcmode="lin" valueType="num">
                                      <p:cBhvr>
                                        <p:cTn id="14" dur="500"/>
                                        <p:tgtEl>
                                          <p:spTgt spid="11"/>
                                        </p:tgtEl>
                                        <p:attrNameLst>
                                          <p:attrName>ppt_h</p:attrName>
                                        </p:attrNameLst>
                                      </p:cBhvr>
                                      <p:tavLst>
                                        <p:tav tm="0">
                                          <p:val>
                                            <p:strVal val="ppt_h"/>
                                          </p:val>
                                        </p:tav>
                                        <p:tav tm="100000">
                                          <p:val>
                                            <p:fltVal val="0"/>
                                          </p:val>
                                        </p:tav>
                                      </p:tavLst>
                                    </p:anim>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
                                        </p:tgtEl>
                                        <p:attrNameLst>
                                          <p:attrName>ppt_w</p:attrName>
                                        </p:attrNameLst>
                                      </p:cBhvr>
                                      <p:tavLst>
                                        <p:tav tm="0">
                                          <p:val>
                                            <p:strVal val="ppt_w"/>
                                          </p:val>
                                        </p:tav>
                                        <p:tav tm="100000">
                                          <p:val>
                                            <p:fltVal val="0"/>
                                          </p:val>
                                        </p:tav>
                                      </p:tavLst>
                                    </p:anim>
                                    <p:anim calcmode="lin" valueType="num">
                                      <p:cBhvr>
                                        <p:cTn id="28" dur="500"/>
                                        <p:tgtEl>
                                          <p:spTgt spid="8"/>
                                        </p:tgtEl>
                                        <p:attrNameLst>
                                          <p:attrName>ppt_h</p:attrName>
                                        </p:attrNameLst>
                                      </p:cBhvr>
                                      <p:tavLst>
                                        <p:tav tm="0">
                                          <p:val>
                                            <p:strVal val="ppt_h"/>
                                          </p:val>
                                        </p:tav>
                                        <p:tav tm="100000">
                                          <p:val>
                                            <p:fltVal val="0"/>
                                          </p:val>
                                        </p:tav>
                                      </p:tavLst>
                                    </p:anim>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9"/>
                                        </p:tgtEl>
                                        <p:attrNameLst>
                                          <p:attrName>ppt_w</p:attrName>
                                        </p:attrNameLst>
                                      </p:cBhvr>
                                      <p:tavLst>
                                        <p:tav tm="0">
                                          <p:val>
                                            <p:strVal val="ppt_w"/>
                                          </p:val>
                                        </p:tav>
                                        <p:tav tm="100000">
                                          <p:val>
                                            <p:fltVal val="0"/>
                                          </p:val>
                                        </p:tav>
                                      </p:tavLst>
                                    </p:anim>
                                    <p:anim calcmode="lin" valueType="num">
                                      <p:cBhvr>
                                        <p:cTn id="35" dur="500"/>
                                        <p:tgtEl>
                                          <p:spTgt spid="9"/>
                                        </p:tgtEl>
                                        <p:attrNameLst>
                                          <p:attrName>ppt_h</p:attrName>
                                        </p:attrNameLst>
                                      </p:cBhvr>
                                      <p:tavLst>
                                        <p:tav tm="0">
                                          <p:val>
                                            <p:strVal val="ppt_h"/>
                                          </p:val>
                                        </p:tav>
                                        <p:tav tm="100000">
                                          <p:val>
                                            <p:fltVal val="0"/>
                                          </p:val>
                                        </p:tav>
                                      </p:tavLst>
                                    </p:anim>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0" nodeType="clickEffect">
                                  <p:stCondLst>
                                    <p:cond delay="0"/>
                                  </p:stCondLst>
                                  <p:childTnLst>
                                    <p:anim calcmode="lin" valueType="num">
                                      <p:cBhvr>
                                        <p:cTn id="41" dur="500"/>
                                        <p:tgtEl>
                                          <p:spTgt spid="12"/>
                                        </p:tgtEl>
                                        <p:attrNameLst>
                                          <p:attrName>ppt_w</p:attrName>
                                        </p:attrNameLst>
                                      </p:cBhvr>
                                      <p:tavLst>
                                        <p:tav tm="0">
                                          <p:val>
                                            <p:strVal val="ppt_w"/>
                                          </p:val>
                                        </p:tav>
                                        <p:tav tm="100000">
                                          <p:val>
                                            <p:fltVal val="0"/>
                                          </p:val>
                                        </p:tav>
                                      </p:tavLst>
                                    </p:anim>
                                    <p:anim calcmode="lin" valueType="num">
                                      <p:cBhvr>
                                        <p:cTn id="42" dur="500"/>
                                        <p:tgtEl>
                                          <p:spTgt spid="12"/>
                                        </p:tgtEl>
                                        <p:attrNameLst>
                                          <p:attrName>ppt_h</p:attrName>
                                        </p:attrNameLst>
                                      </p:cBhvr>
                                      <p:tavLst>
                                        <p:tav tm="0">
                                          <p:val>
                                            <p:strVal val="ppt_h"/>
                                          </p:val>
                                        </p:tav>
                                        <p:tav tm="100000">
                                          <p:val>
                                            <p:fltVal val="0"/>
                                          </p:val>
                                        </p:tav>
                                      </p:tavLst>
                                    </p:anim>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grpId="0" nodeType="clickEffect">
                                  <p:stCondLst>
                                    <p:cond delay="0"/>
                                  </p:stCondLst>
                                  <p:childTnLst>
                                    <p:anim calcmode="lin" valueType="num">
                                      <p:cBhvr>
                                        <p:cTn id="48" dur="500"/>
                                        <p:tgtEl>
                                          <p:spTgt spid="13"/>
                                        </p:tgtEl>
                                        <p:attrNameLst>
                                          <p:attrName>ppt_w</p:attrName>
                                        </p:attrNameLst>
                                      </p:cBhvr>
                                      <p:tavLst>
                                        <p:tav tm="0">
                                          <p:val>
                                            <p:strVal val="ppt_w"/>
                                          </p:val>
                                        </p:tav>
                                        <p:tav tm="100000">
                                          <p:val>
                                            <p:fltVal val="0"/>
                                          </p:val>
                                        </p:tav>
                                      </p:tavLst>
                                    </p:anim>
                                    <p:anim calcmode="lin" valueType="num">
                                      <p:cBhvr>
                                        <p:cTn id="49" dur="500"/>
                                        <p:tgtEl>
                                          <p:spTgt spid="13"/>
                                        </p:tgtEl>
                                        <p:attrNameLst>
                                          <p:attrName>ppt_h</p:attrName>
                                        </p:attrNameLst>
                                      </p:cBhvr>
                                      <p:tavLst>
                                        <p:tav tm="0">
                                          <p:val>
                                            <p:strVal val="ppt_h"/>
                                          </p:val>
                                        </p:tav>
                                        <p:tav tm="100000">
                                          <p:val>
                                            <p:fltVal val="0"/>
                                          </p:val>
                                        </p:tav>
                                      </p:tavLst>
                                    </p:anim>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down)">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animBg="1"/>
      <p:bldP spid="9" grpId="0" animBg="1"/>
      <p:bldP spid="10" grpId="0" animBg="1"/>
      <p:bldP spid="11" grpId="0" animBg="1"/>
      <p:bldP spid="12" grpId="0" animBg="1"/>
      <p:bldP spid="13" grpId="0" animBg="1"/>
      <p:bldP spid="2" grpId="0" animBg="1"/>
      <p:bldP spid="3" grpId="0"/>
      <p:bldP spid="15" grpId="0"/>
      <p:bldP spid="16" grpId="0" bldLvl="0" animBg="1"/>
      <p:bldP spid="17" grpId="0" bldLvl="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4728" y="123478"/>
            <a:ext cx="2029165" cy="231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1980728" cy="231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燕尾形箭头 5"/>
          <p:cNvSpPr/>
          <p:nvPr/>
        </p:nvSpPr>
        <p:spPr>
          <a:xfrm>
            <a:off x="2160240" y="267494"/>
            <a:ext cx="4824487" cy="936104"/>
          </a:xfrm>
          <a:prstGeom prst="notchedRightArrow">
            <a:avLst>
              <a:gd name="adj1" fmla="val 61526"/>
              <a:gd name="adj2" fmla="val 607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rPr>
              <a:t>Character growth</a:t>
            </a:r>
            <a:endParaRPr lang="zh-CN" altLang="en-US" sz="3200" b="1" dirty="0">
              <a:solidFill>
                <a:schemeClr val="tx1"/>
              </a:solidFill>
            </a:endParaRPr>
          </a:p>
        </p:txBody>
      </p:sp>
      <p:sp>
        <p:nvSpPr>
          <p:cNvPr id="7" name="TextBox 6"/>
          <p:cNvSpPr txBox="1"/>
          <p:nvPr/>
        </p:nvSpPr>
        <p:spPr>
          <a:xfrm>
            <a:off x="2160240" y="1286680"/>
            <a:ext cx="4824488" cy="1200329"/>
          </a:xfrm>
          <a:prstGeom prst="rect">
            <a:avLst/>
          </a:prstGeom>
          <a:noFill/>
        </p:spPr>
        <p:txBody>
          <a:bodyPr wrap="square" rtlCol="0">
            <a:spAutoFit/>
          </a:bodyPr>
          <a:lstStyle/>
          <a:p>
            <a:r>
              <a:rPr lang="en-US" altLang="zh-CN" sz="2400" b="1" dirty="0">
                <a:solidFill>
                  <a:srgbClr val="C00000"/>
                </a:solidFill>
              </a:rPr>
              <a:t>How could Emily walk out of the shadow and regain confidence in the performance?</a:t>
            </a:r>
            <a:endParaRPr lang="zh-CN" altLang="en-US" sz="2400" b="1" dirty="0">
              <a:solidFill>
                <a:srgbClr val="C00000"/>
              </a:solidFill>
            </a:endParaRPr>
          </a:p>
        </p:txBody>
      </p:sp>
      <p:sp>
        <p:nvSpPr>
          <p:cNvPr id="8" name="TextBox 7"/>
          <p:cNvSpPr txBox="1"/>
          <p:nvPr/>
        </p:nvSpPr>
        <p:spPr>
          <a:xfrm>
            <a:off x="-41910" y="2757805"/>
            <a:ext cx="9056370" cy="192024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rgbClr val="0070C0"/>
                </a:solidFill>
              </a:rPr>
              <a:t>a beautiful singing voice</a:t>
            </a:r>
            <a:r>
              <a:rPr lang="en-US" altLang="zh-CN" sz="2400" dirty="0"/>
              <a:t>(her talent</a:t>
            </a:r>
            <a:r>
              <a:rPr lang="en-US" altLang="zh-CN" sz="2400" dirty="0" err="1"/>
              <a:t>+her</a:t>
            </a:r>
            <a:r>
              <a:rPr lang="en-US" altLang="zh-CN" sz="2400" dirty="0"/>
              <a:t> confidence in it--internal factor)</a:t>
            </a:r>
            <a:endParaRPr lang="en-US" altLang="zh-CN" sz="2400" dirty="0"/>
          </a:p>
          <a:p>
            <a:pPr marL="342900" indent="-342900">
              <a:buFont typeface="Arial" panose="020B0604020202020204" pitchFamily="34" charset="0"/>
              <a:buChar char="•"/>
            </a:pPr>
            <a:r>
              <a:rPr lang="en-US" altLang="zh-CN" sz="2400" b="1" dirty="0">
                <a:solidFill>
                  <a:srgbClr val="0070C0"/>
                </a:solidFill>
              </a:rPr>
              <a:t>determination/toughness/self-acceptance/self-adjustment </a:t>
            </a:r>
            <a:r>
              <a:rPr lang="en-US" altLang="zh-CN" sz="2400" dirty="0"/>
              <a:t>(mental strength)</a:t>
            </a:r>
            <a:endParaRPr lang="zh-CN" altLang="en-US" sz="2400" dirty="0"/>
          </a:p>
          <a:p>
            <a:pPr marL="342900" indent="-342900">
              <a:buFont typeface="Arial" panose="020B0604020202020204" pitchFamily="34" charset="0"/>
              <a:buChar char="•"/>
            </a:pPr>
            <a:r>
              <a:rPr lang="en-US" altLang="zh-CN" sz="2400" b="1" dirty="0">
                <a:solidFill>
                  <a:srgbClr val="0070C0"/>
                </a:solidFill>
              </a:rPr>
              <a:t>encouragement and support </a:t>
            </a:r>
            <a:r>
              <a:rPr lang="en-US" altLang="zh-CN" sz="2400" dirty="0"/>
              <a:t>from Mr. </a:t>
            </a:r>
            <a:r>
              <a:rPr lang="en-US" altLang="zh-CN" sz="2400" dirty="0" err="1"/>
              <a:t>Buttler</a:t>
            </a:r>
            <a:r>
              <a:rPr lang="en-US" altLang="zh-CN" sz="2400" dirty="0"/>
              <a:t> (external factor)</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矩形 1049607"/>
          <p:cNvSpPr/>
          <p:nvPr/>
        </p:nvSpPr>
        <p:spPr>
          <a:xfrm>
            <a:off x="1602581" y="46435"/>
            <a:ext cx="569387" cy="507831"/>
          </a:xfrm>
          <a:prstGeom prst="rect">
            <a:avLst/>
          </a:prstGeom>
          <a:solidFill>
            <a:srgbClr val="513087"/>
          </a:solidFill>
          <a:ln w="9525">
            <a:noFill/>
          </a:ln>
        </p:spPr>
        <p:txBody>
          <a:bodyPr wrap="none" anchor="t">
            <a:spAutoFit/>
          </a:bodyPr>
          <a:lstStyle/>
          <a:p>
            <a:pPr eaLnBrk="0" hangingPunct="0"/>
            <a:r>
              <a:rPr lang="en-US" altLang="zh-CN" sz="2700" b="1" dirty="0" smtClean="0">
                <a:solidFill>
                  <a:srgbClr val="FFFFFF"/>
                </a:solidFill>
                <a:latin typeface="Arial" panose="020B0604020202020204" pitchFamily="34" charset="0"/>
                <a:ea typeface="宋体" panose="02010600030101010101" pitchFamily="2" charset="-122"/>
              </a:rPr>
              <a:t>03</a:t>
            </a:r>
            <a:endParaRPr lang="en-US" altLang="zh-CN" sz="2700" b="1" dirty="0">
              <a:solidFill>
                <a:srgbClr val="FFFFFF"/>
              </a:solidFill>
              <a:latin typeface="Arial" panose="020B0604020202020204" pitchFamily="34" charset="0"/>
              <a:ea typeface="Arial" panose="020B0604020202020204" pitchFamily="34" charset="0"/>
            </a:endParaRPr>
          </a:p>
        </p:txBody>
      </p:sp>
      <p:sp>
        <p:nvSpPr>
          <p:cNvPr id="12292" name="矩形 1049605"/>
          <p:cNvSpPr/>
          <p:nvPr/>
        </p:nvSpPr>
        <p:spPr>
          <a:xfrm>
            <a:off x="2350294" y="78581"/>
            <a:ext cx="4705350" cy="502920"/>
          </a:xfrm>
          <a:prstGeom prst="rect">
            <a:avLst/>
          </a:prstGeom>
          <a:noFill/>
          <a:ln w="9525">
            <a:noFill/>
          </a:ln>
        </p:spPr>
        <p:txBody>
          <a:bodyPr wrap="square" anchor="t">
            <a:spAutoFit/>
          </a:bodyPr>
          <a:lstStyle/>
          <a:p>
            <a:pPr eaLnBrk="0" hangingPunct="0"/>
            <a:r>
              <a:rPr lang="en-US" altLang="zh-CN" sz="2700" b="1" dirty="0">
                <a:solidFill>
                  <a:srgbClr val="FF0000"/>
                </a:solidFill>
                <a:latin typeface="Hiragino Kaku Gothic Std" panose="020B0800000000000000" charset="-128"/>
                <a:ea typeface="Hiragino Kaku Gothic Std" panose="020B0800000000000000" charset="-128"/>
              </a:rPr>
              <a:t>Read for theme</a:t>
            </a:r>
            <a:endParaRPr lang="en-US" altLang="zh-CN" sz="2700" b="1" dirty="0">
              <a:solidFill>
                <a:srgbClr val="FF0000"/>
              </a:solidFill>
              <a:latin typeface="Hiragino Kaku Gothic Std" panose="020B0800000000000000" charset="-128"/>
              <a:ea typeface="Hiragino Kaku Gothic Std" panose="020B0800000000000000" charset="-128"/>
            </a:endParaRPr>
          </a:p>
        </p:txBody>
      </p:sp>
      <p:sp>
        <p:nvSpPr>
          <p:cNvPr id="11270" name="文本框 1"/>
          <p:cNvSpPr txBox="1"/>
          <p:nvPr/>
        </p:nvSpPr>
        <p:spPr>
          <a:xfrm>
            <a:off x="414338" y="676275"/>
            <a:ext cx="1232535" cy="457200"/>
          </a:xfrm>
          <a:prstGeom prst="rect">
            <a:avLst/>
          </a:prstGeom>
          <a:noFill/>
          <a:ln w="9525">
            <a:noFill/>
          </a:ln>
        </p:spPr>
        <p:txBody>
          <a:bodyPr wrap="none" anchor="t">
            <a:spAutoFit/>
          </a:bodyPr>
          <a:lstStyle/>
          <a:p>
            <a:r>
              <a:rPr lang="en-US" altLang="zh-CN" sz="2400" b="1">
                <a:solidFill>
                  <a:srgbClr val="FF0000"/>
                </a:solidFill>
                <a:latin typeface="Arial" panose="020B0604020202020204" pitchFamily="34" charset="0"/>
                <a:ea typeface="宋体" panose="02010600030101010101" pitchFamily="2" charset="-122"/>
              </a:rPr>
              <a:t>clue 1: </a:t>
            </a:r>
            <a:endParaRPr lang="en-US" altLang="zh-CN" sz="2400" b="1">
              <a:solidFill>
                <a:srgbClr val="FF0000"/>
              </a:solidFill>
              <a:latin typeface="Arial" panose="020B0604020202020204" pitchFamily="34" charset="0"/>
              <a:ea typeface="宋体" panose="02010600030101010101" pitchFamily="2" charset="-122"/>
            </a:endParaRPr>
          </a:p>
        </p:txBody>
      </p:sp>
      <p:sp>
        <p:nvSpPr>
          <p:cNvPr id="4" name="文本框 3"/>
          <p:cNvSpPr txBox="1"/>
          <p:nvPr/>
        </p:nvSpPr>
        <p:spPr>
          <a:xfrm>
            <a:off x="550069" y="1078706"/>
            <a:ext cx="1908572" cy="731520"/>
          </a:xfrm>
          <a:prstGeom prst="rect">
            <a:avLst/>
          </a:prstGeom>
          <a:solidFill>
            <a:schemeClr val="accent3">
              <a:lumMod val="40000"/>
              <a:lumOff val="60000"/>
            </a:schemeClr>
          </a:solidFill>
        </p:spPr>
        <p:txBody>
          <a:bodyPr wrap="square" rtlCol="0">
            <a:spAutoFit/>
          </a:bodyPr>
          <a:lstStyle/>
          <a:p>
            <a:r>
              <a:rPr lang="en-US" altLang="zh-CN" sz="2100" b="1" noProof="1">
                <a:latin typeface="Arial" panose="020B0604020202020204" pitchFamily="34" charset="0"/>
                <a:ea typeface="宋体" panose="02010600030101010101" pitchFamily="2" charset="-122"/>
                <a:cs typeface="+mn-cs"/>
              </a:rPr>
              <a:t>a strange body figure</a:t>
            </a:r>
            <a:endParaRPr lang="en-US" altLang="zh-CN" sz="2100" b="1" noProof="1"/>
          </a:p>
        </p:txBody>
      </p:sp>
      <p:sp>
        <p:nvSpPr>
          <p:cNvPr id="6" name="文本框 5"/>
          <p:cNvSpPr txBox="1"/>
          <p:nvPr/>
        </p:nvSpPr>
        <p:spPr>
          <a:xfrm>
            <a:off x="4692254" y="1066800"/>
            <a:ext cx="2157095" cy="731520"/>
          </a:xfrm>
          <a:prstGeom prst="rect">
            <a:avLst/>
          </a:prstGeom>
          <a:solidFill>
            <a:schemeClr val="accent3">
              <a:lumMod val="40000"/>
              <a:lumOff val="60000"/>
            </a:schemeClr>
          </a:solidFill>
        </p:spPr>
        <p:txBody>
          <a:bodyPr wrap="none" rtlCol="0">
            <a:spAutoFit/>
          </a:bodyPr>
          <a:lstStyle/>
          <a:p>
            <a:r>
              <a:rPr lang="en-US" altLang="zh-CN" sz="2100" b="1" noProof="1">
                <a:latin typeface="Arial" panose="020B0604020202020204" pitchFamily="34" charset="0"/>
                <a:ea typeface="宋体" panose="02010600030101010101" pitchFamily="2" charset="-122"/>
                <a:cs typeface="+mn-cs"/>
              </a:rPr>
              <a:t>beautiful songs</a:t>
            </a:r>
            <a:endParaRPr lang="en-US" altLang="zh-CN" sz="2100" b="1" noProof="1"/>
          </a:p>
          <a:p>
            <a:r>
              <a:rPr lang="en-US" altLang="zh-CN" sz="2100" b="1" noProof="1">
                <a:latin typeface="Arial" panose="020B0604020202020204" pitchFamily="34" charset="0"/>
                <a:ea typeface="宋体" panose="02010600030101010101" pitchFamily="2" charset="-122"/>
                <a:cs typeface="+mn-cs"/>
              </a:rPr>
              <a:t>a brave heart</a:t>
            </a:r>
            <a:endParaRPr lang="en-US" altLang="zh-CN" sz="2100" b="1" noProof="1"/>
          </a:p>
        </p:txBody>
      </p:sp>
      <p:sp>
        <p:nvSpPr>
          <p:cNvPr id="7" name="左右箭头 6"/>
          <p:cNvSpPr/>
          <p:nvPr/>
        </p:nvSpPr>
        <p:spPr>
          <a:xfrm>
            <a:off x="2458641" y="1262063"/>
            <a:ext cx="2146697" cy="3798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1274" name="文本框 7"/>
          <p:cNvSpPr txBox="1"/>
          <p:nvPr/>
        </p:nvSpPr>
        <p:spPr>
          <a:xfrm>
            <a:off x="439420" y="2233930"/>
            <a:ext cx="1358900" cy="457200"/>
          </a:xfrm>
          <a:prstGeom prst="rect">
            <a:avLst/>
          </a:prstGeom>
          <a:noFill/>
          <a:ln w="9525">
            <a:noFill/>
          </a:ln>
        </p:spPr>
        <p:txBody>
          <a:bodyPr wrap="square" anchor="t">
            <a:spAutoFit/>
          </a:bodyPr>
          <a:lstStyle/>
          <a:p>
            <a:r>
              <a:rPr lang="en-US" altLang="zh-CN" sz="2400" b="1">
                <a:solidFill>
                  <a:srgbClr val="FF0000"/>
                </a:solidFill>
                <a:latin typeface="Arial" panose="020B0604020202020204" pitchFamily="34" charset="0"/>
                <a:ea typeface="宋体" panose="02010600030101010101" pitchFamily="2" charset="-122"/>
              </a:rPr>
              <a:t>clue 2:</a:t>
            </a:r>
            <a:endParaRPr lang="en-US" altLang="zh-CN" sz="2400" b="1">
              <a:solidFill>
                <a:srgbClr val="FF0000"/>
              </a:solidFill>
              <a:latin typeface="Arial" panose="020B0604020202020204" pitchFamily="34" charset="0"/>
              <a:ea typeface="宋体" panose="02010600030101010101" pitchFamily="2" charset="-122"/>
            </a:endParaRPr>
          </a:p>
        </p:txBody>
      </p:sp>
      <p:sp>
        <p:nvSpPr>
          <p:cNvPr id="9" name="文本框 8"/>
          <p:cNvSpPr txBox="1"/>
          <p:nvPr/>
        </p:nvSpPr>
        <p:spPr>
          <a:xfrm>
            <a:off x="582216" y="2671763"/>
            <a:ext cx="2120504" cy="731520"/>
          </a:xfrm>
          <a:prstGeom prst="rect">
            <a:avLst/>
          </a:prstGeom>
          <a:solidFill>
            <a:schemeClr val="accent3">
              <a:lumMod val="40000"/>
              <a:lumOff val="60000"/>
            </a:schemeClr>
          </a:solidFill>
        </p:spPr>
        <p:txBody>
          <a:bodyPr wrap="square" rtlCol="0">
            <a:spAutoFit/>
          </a:bodyPr>
          <a:lstStyle/>
          <a:p>
            <a:r>
              <a:rPr lang="en-US" altLang="zh-CN" sz="2100" b="1" noProof="1">
                <a:solidFill>
                  <a:srgbClr val="000000"/>
                </a:solidFill>
                <a:latin typeface="Arial" panose="020B0604020202020204" pitchFamily="34" charset="0"/>
                <a:ea typeface="宋体" panose="02010600030101010101" pitchFamily="2" charset="-122"/>
                <a:cs typeface="+mn-cs"/>
              </a:rPr>
              <a:t>Mrs. Owens: not supportive</a:t>
            </a:r>
            <a:endParaRPr lang="en-US" altLang="zh-CN" sz="1350" noProof="1"/>
          </a:p>
        </p:txBody>
      </p:sp>
      <p:sp>
        <p:nvSpPr>
          <p:cNvPr id="10" name="左右箭头 9"/>
          <p:cNvSpPr/>
          <p:nvPr/>
        </p:nvSpPr>
        <p:spPr>
          <a:xfrm>
            <a:off x="2703910" y="2933700"/>
            <a:ext cx="1816894" cy="3178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1" name="文本框 10"/>
          <p:cNvSpPr txBox="1"/>
          <p:nvPr/>
        </p:nvSpPr>
        <p:spPr>
          <a:xfrm>
            <a:off x="4692254" y="2671763"/>
            <a:ext cx="2106216" cy="731520"/>
          </a:xfrm>
          <a:prstGeom prst="rect">
            <a:avLst/>
          </a:prstGeom>
          <a:solidFill>
            <a:schemeClr val="accent3">
              <a:lumMod val="40000"/>
              <a:lumOff val="60000"/>
            </a:schemeClr>
          </a:solidFill>
        </p:spPr>
        <p:txBody>
          <a:bodyPr wrap="square" rtlCol="0">
            <a:spAutoFit/>
          </a:bodyPr>
          <a:lstStyle/>
          <a:p>
            <a:r>
              <a:rPr lang="en-US" altLang="zh-CN" sz="2100" b="1" noProof="1">
                <a:solidFill>
                  <a:srgbClr val="000000"/>
                </a:solidFill>
                <a:latin typeface="Arial" panose="020B0604020202020204" pitchFamily="34" charset="0"/>
                <a:ea typeface="宋体" panose="02010600030101010101" pitchFamily="2" charset="-122"/>
                <a:cs typeface="+mn-cs"/>
              </a:rPr>
              <a:t>Mr. Buttler: supportive</a:t>
            </a:r>
            <a:endParaRPr lang="en-US" altLang="zh-CN" sz="2100" b="1" noProof="1">
              <a:solidFill>
                <a:srgbClr val="000000"/>
              </a:solidFill>
            </a:endParaRPr>
          </a:p>
        </p:txBody>
      </p:sp>
      <p:sp>
        <p:nvSpPr>
          <p:cNvPr id="11278" name="文本框 11"/>
          <p:cNvSpPr txBox="1"/>
          <p:nvPr/>
        </p:nvSpPr>
        <p:spPr>
          <a:xfrm>
            <a:off x="2670572" y="1014413"/>
            <a:ext cx="1770380" cy="411480"/>
          </a:xfrm>
          <a:prstGeom prst="rect">
            <a:avLst/>
          </a:prstGeom>
          <a:noFill/>
          <a:ln w="9525">
            <a:noFill/>
          </a:ln>
        </p:spPr>
        <p:txBody>
          <a:bodyPr wrap="none" anchor="t">
            <a:spAutoFit/>
          </a:bodyPr>
          <a:lstStyle/>
          <a:p>
            <a:r>
              <a:rPr lang="en-US" altLang="zh-CN" sz="2100" b="1">
                <a:latin typeface="Arial" panose="020B0604020202020204" pitchFamily="34" charset="0"/>
                <a:ea typeface="宋体" panose="02010600030101010101" pitchFamily="2" charset="-122"/>
              </a:rPr>
              <a:t>comparision</a:t>
            </a:r>
            <a:endParaRPr lang="en-US" altLang="zh-CN" sz="2100" b="1">
              <a:latin typeface="Arial" panose="020B0604020202020204" pitchFamily="34" charset="0"/>
              <a:ea typeface="宋体" panose="02010600030101010101" pitchFamily="2" charset="-122"/>
            </a:endParaRPr>
          </a:p>
        </p:txBody>
      </p:sp>
      <p:sp>
        <p:nvSpPr>
          <p:cNvPr id="11279" name="文本框 12"/>
          <p:cNvSpPr txBox="1"/>
          <p:nvPr/>
        </p:nvSpPr>
        <p:spPr>
          <a:xfrm>
            <a:off x="2797969" y="2541985"/>
            <a:ext cx="1770380" cy="411480"/>
          </a:xfrm>
          <a:prstGeom prst="rect">
            <a:avLst/>
          </a:prstGeom>
          <a:noFill/>
          <a:ln w="9525">
            <a:noFill/>
          </a:ln>
        </p:spPr>
        <p:txBody>
          <a:bodyPr wrap="none" anchor="t">
            <a:spAutoFit/>
          </a:bodyPr>
          <a:lstStyle/>
          <a:p>
            <a:r>
              <a:rPr lang="en-US" altLang="zh-CN" sz="2100" b="1">
                <a:latin typeface="Arial" panose="020B0604020202020204" pitchFamily="34" charset="0"/>
                <a:ea typeface="宋体" panose="02010600030101010101" pitchFamily="2" charset="-122"/>
              </a:rPr>
              <a:t>comparision</a:t>
            </a:r>
            <a:endParaRPr lang="en-US" altLang="zh-CN" sz="2100" b="1">
              <a:latin typeface="Arial" panose="020B0604020202020204" pitchFamily="34" charset="0"/>
              <a:ea typeface="宋体" panose="02010600030101010101" pitchFamily="2" charset="-122"/>
            </a:endParaRPr>
          </a:p>
        </p:txBody>
      </p:sp>
      <p:sp>
        <p:nvSpPr>
          <p:cNvPr id="15" name="文本框 14"/>
          <p:cNvSpPr txBox="1"/>
          <p:nvPr/>
        </p:nvSpPr>
        <p:spPr>
          <a:xfrm>
            <a:off x="582216" y="4636215"/>
            <a:ext cx="4941570" cy="457200"/>
          </a:xfrm>
          <a:prstGeom prst="rect">
            <a:avLst/>
          </a:prstGeom>
          <a:solidFill>
            <a:srgbClr val="C6D9F1"/>
          </a:solidFill>
          <a:ln w="9525">
            <a:noFill/>
          </a:ln>
        </p:spPr>
        <p:txBody>
          <a:bodyPr wrap="none" anchor="t">
            <a:spAutoFit/>
          </a:bodyPr>
          <a:lstStyle/>
          <a:p>
            <a:r>
              <a:rPr lang="en-US" altLang="zh-CN" sz="2400" b="1" dirty="0">
                <a:solidFill>
                  <a:srgbClr val="FF0000"/>
                </a:solidFill>
                <a:latin typeface="Arial" panose="020B0604020202020204" pitchFamily="34" charset="0"/>
                <a:ea typeface="宋体" panose="02010600030101010101" pitchFamily="2" charset="-122"/>
              </a:rPr>
              <a:t>3. Confidence makes everything!</a:t>
            </a:r>
            <a:endParaRPr lang="en-US" altLang="zh-CN" sz="2400" b="1" dirty="0">
              <a:solidFill>
                <a:srgbClr val="FF0000"/>
              </a:solidFill>
              <a:latin typeface="Arial" panose="020B0604020202020204" pitchFamily="34" charset="0"/>
              <a:ea typeface="宋体" panose="02010600030101010101" pitchFamily="2" charset="-122"/>
            </a:endParaRPr>
          </a:p>
        </p:txBody>
      </p:sp>
      <p:sp>
        <p:nvSpPr>
          <p:cNvPr id="14" name="文本框 13"/>
          <p:cNvSpPr txBox="1"/>
          <p:nvPr/>
        </p:nvSpPr>
        <p:spPr>
          <a:xfrm>
            <a:off x="582216" y="1828800"/>
            <a:ext cx="6383655" cy="457200"/>
          </a:xfrm>
          <a:prstGeom prst="rect">
            <a:avLst/>
          </a:prstGeom>
          <a:solidFill>
            <a:srgbClr val="C6D9F1"/>
          </a:solidFill>
          <a:ln w="9525">
            <a:noFill/>
          </a:ln>
        </p:spPr>
        <p:txBody>
          <a:bodyPr wrap="none" anchor="t">
            <a:spAutoFit/>
          </a:bodyPr>
          <a:lstStyle/>
          <a:p>
            <a:r>
              <a:rPr lang="en-US" altLang="zh-CN" sz="2400" b="1" dirty="0">
                <a:solidFill>
                  <a:srgbClr val="FF0000"/>
                </a:solidFill>
                <a:latin typeface="Arial" panose="020B0604020202020204" pitchFamily="34" charset="0"/>
                <a:ea typeface="宋体" panose="02010600030101010101" pitchFamily="2" charset="-122"/>
              </a:rPr>
              <a:t>1. Don't judge a person by his appearance!</a:t>
            </a:r>
            <a:endParaRPr lang="en-US" altLang="zh-CN" sz="2400" b="1" dirty="0">
              <a:solidFill>
                <a:srgbClr val="FF0000"/>
              </a:solidFill>
              <a:latin typeface="Arial" panose="020B0604020202020204" pitchFamily="34" charset="0"/>
              <a:ea typeface="宋体" panose="02010600030101010101" pitchFamily="2" charset="-122"/>
            </a:endParaRPr>
          </a:p>
        </p:txBody>
      </p:sp>
      <p:sp>
        <p:nvSpPr>
          <p:cNvPr id="17" name="文本框 16"/>
          <p:cNvSpPr txBox="1"/>
          <p:nvPr/>
        </p:nvSpPr>
        <p:spPr>
          <a:xfrm>
            <a:off x="582295" y="3434080"/>
            <a:ext cx="8563610" cy="822960"/>
          </a:xfrm>
          <a:prstGeom prst="rect">
            <a:avLst/>
          </a:prstGeom>
          <a:solidFill>
            <a:srgbClr val="C6D9F1"/>
          </a:solidFill>
          <a:ln w="9525">
            <a:noFill/>
          </a:ln>
        </p:spPr>
        <p:txBody>
          <a:bodyPr wrap="square" anchor="t">
            <a:spAutoFit/>
          </a:bodyPr>
          <a:lstStyle/>
          <a:p>
            <a:r>
              <a:rPr lang="en-US" altLang="zh-CN" sz="2400" b="1" dirty="0">
                <a:solidFill>
                  <a:srgbClr val="FF0000"/>
                </a:solidFill>
                <a:latin typeface="Arial" panose="020B0604020202020204" pitchFamily="34" charset="0"/>
                <a:ea typeface="宋体" panose="02010600030101010101" pitchFamily="2" charset="-122"/>
              </a:rPr>
              <a:t>2. The power of encouragement is out of imagination/ makes a significant difference.</a:t>
            </a:r>
            <a:endParaRPr lang="zh-CN" altLang="en-US" sz="2400" b="1" dirty="0">
              <a:solidFill>
                <a:srgbClr val="FF0000"/>
              </a:solidFill>
              <a:latin typeface="Arial" panose="020B0604020202020204" pitchFamily="34" charset="0"/>
              <a:ea typeface="宋体" panose="02010600030101010101" pitchFamily="2" charset="-122"/>
            </a:endParaRPr>
          </a:p>
        </p:txBody>
      </p:sp>
      <p:sp>
        <p:nvSpPr>
          <p:cNvPr id="18" name="文本框 7"/>
          <p:cNvSpPr txBox="1"/>
          <p:nvPr/>
        </p:nvSpPr>
        <p:spPr>
          <a:xfrm>
            <a:off x="561975" y="4257040"/>
            <a:ext cx="1417955" cy="457200"/>
          </a:xfrm>
          <a:prstGeom prst="rect">
            <a:avLst/>
          </a:prstGeom>
          <a:noFill/>
          <a:ln w="9525">
            <a:noFill/>
          </a:ln>
        </p:spPr>
        <p:txBody>
          <a:bodyPr wrap="square" anchor="t">
            <a:spAutoFit/>
          </a:bodyPr>
          <a:lstStyle/>
          <a:p>
            <a:r>
              <a:rPr lang="en-US" altLang="zh-CN" sz="2400" b="1" dirty="0">
                <a:solidFill>
                  <a:srgbClr val="FF0000"/>
                </a:solidFill>
                <a:latin typeface="Arial" panose="020B0604020202020204" pitchFamily="34" charset="0"/>
                <a:ea typeface="宋体" panose="02010600030101010101" pitchFamily="2" charset="-122"/>
              </a:rPr>
              <a:t>clue 3:</a:t>
            </a:r>
            <a:endParaRPr lang="en-US" altLang="zh-CN"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278"/>
                                        </p:tgtEl>
                                        <p:attrNameLst>
                                          <p:attrName>style.visibility</p:attrName>
                                        </p:attrNameLst>
                                      </p:cBhvr>
                                      <p:to>
                                        <p:strVal val="visible"/>
                                      </p:to>
                                    </p:set>
                                    <p:anim calcmode="lin" valueType="num">
                                      <p:cBhvr additive="base">
                                        <p:cTn id="20" dur="500" fill="hold"/>
                                        <p:tgtEl>
                                          <p:spTgt spid="11278"/>
                                        </p:tgtEl>
                                        <p:attrNameLst>
                                          <p:attrName>ppt_x</p:attrName>
                                        </p:attrNameLst>
                                      </p:cBhvr>
                                      <p:tavLst>
                                        <p:tav tm="0">
                                          <p:val>
                                            <p:strVal val="#ppt_x"/>
                                          </p:val>
                                        </p:tav>
                                        <p:tav tm="100000">
                                          <p:val>
                                            <p:strVal val="#ppt_x"/>
                                          </p:val>
                                        </p:tav>
                                      </p:tavLst>
                                    </p:anim>
                                    <p:anim calcmode="lin" valueType="num">
                                      <p:cBhvr additive="base">
                                        <p:cTn id="21" dur="500" fill="hold"/>
                                        <p:tgtEl>
                                          <p:spTgt spid="1127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279"/>
                                        </p:tgtEl>
                                        <p:attrNameLst>
                                          <p:attrName>style.visibility</p:attrName>
                                        </p:attrNameLst>
                                      </p:cBhvr>
                                      <p:to>
                                        <p:strVal val="visible"/>
                                      </p:to>
                                    </p:set>
                                    <p:anim calcmode="lin" valueType="num">
                                      <p:cBhvr additive="base">
                                        <p:cTn id="50" dur="500" fill="hold"/>
                                        <p:tgtEl>
                                          <p:spTgt spid="11279"/>
                                        </p:tgtEl>
                                        <p:attrNameLst>
                                          <p:attrName>ppt_x</p:attrName>
                                        </p:attrNameLst>
                                      </p:cBhvr>
                                      <p:tavLst>
                                        <p:tav tm="0">
                                          <p:val>
                                            <p:strVal val="#ppt_x"/>
                                          </p:val>
                                        </p:tav>
                                        <p:tav tm="100000">
                                          <p:val>
                                            <p:strVal val="#ppt_x"/>
                                          </p:val>
                                        </p:tav>
                                      </p:tavLst>
                                    </p:anim>
                                    <p:anim calcmode="lin" valueType="num">
                                      <p:cBhvr additive="base">
                                        <p:cTn id="51" dur="500" fill="hold"/>
                                        <p:tgtEl>
                                          <p:spTgt spid="11279"/>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ppt_x</p:attrName>
                                        </p:attrNameLst>
                                      </p:cBhvr>
                                      <p:tavLst>
                                        <p:tav tm="0">
                                          <p:val>
                                            <p:strVal val="#ppt_x"/>
                                          </p:val>
                                        </p:tav>
                                        <p:tav tm="100000">
                                          <p:val>
                                            <p:strVal val="#ppt_x"/>
                                          </p:val>
                                        </p:tav>
                                      </p:tavLst>
                                    </p:anim>
                                    <p:anim calcmode="lin" valueType="num">
                                      <p:cBhvr>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4" grpId="0" bldLvl="0" animBg="1"/>
      <p:bldP spid="6" grpId="0" bldLvl="0" animBg="1"/>
      <p:bldP spid="7" grpId="0" bldLvl="0" animBg="1"/>
      <p:bldP spid="11274" grpId="0"/>
      <p:bldP spid="9" grpId="0" bldLvl="0" animBg="1"/>
      <p:bldP spid="10" grpId="0" bldLvl="0" animBg="1"/>
      <p:bldP spid="11" grpId="0" bldLvl="0" animBg="1"/>
      <p:bldP spid="11278" grpId="0"/>
      <p:bldP spid="11279" grpId="0"/>
      <p:bldP spid="15" grpId="0" bldLvl="0" animBg="1"/>
      <p:bldP spid="14" grpId="0" bldLvl="0" animBg="1"/>
      <p:bldP spid="17" grpId="0" bldLvl="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57052" y="312083"/>
            <a:ext cx="8928992" cy="2862322"/>
          </a:xfrm>
          <a:prstGeom prst="rect">
            <a:avLst/>
          </a:prstGeom>
          <a:noFill/>
        </p:spPr>
        <p:txBody>
          <a:bodyPr wrap="square" rtlCol="0">
            <a:spAutoFit/>
          </a:bodyPr>
          <a:lstStyle/>
          <a:p>
            <a:r>
              <a:rPr lang="en-US" altLang="zh-CN" sz="2000" dirty="0"/>
              <a:t>Paragraph1:</a:t>
            </a:r>
            <a:endParaRPr lang="en-US" altLang="zh-CN" sz="2000" dirty="0"/>
          </a:p>
          <a:p>
            <a:r>
              <a:rPr lang="en-US" altLang="zh-CN" sz="2000" dirty="0"/>
              <a:t>        </a:t>
            </a:r>
            <a:r>
              <a:rPr lang="en-US" altLang="zh-CN" sz="2000" spc="-50" dirty="0"/>
              <a:t>The next day, Emily nervously glanced at the list on the door of the choral room. </a:t>
            </a:r>
            <a:endParaRPr lang="en-US" altLang="zh-CN" sz="2000" spc="-5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
        <p:nvSpPr>
          <p:cNvPr id="5" name="TextBox 4"/>
          <p:cNvSpPr txBox="1"/>
          <p:nvPr/>
        </p:nvSpPr>
        <p:spPr>
          <a:xfrm>
            <a:off x="4214658" y="77598"/>
            <a:ext cx="4828423" cy="369332"/>
          </a:xfrm>
          <a:prstGeom prst="rect">
            <a:avLst/>
          </a:prstGeom>
          <a:solidFill>
            <a:srgbClr val="FFFF00"/>
          </a:solidFill>
        </p:spPr>
        <p:txBody>
          <a:bodyPr wrap="square" rtlCol="0">
            <a:spAutoFit/>
          </a:bodyPr>
          <a:lstStyle/>
          <a:p>
            <a:r>
              <a:rPr lang="en-US" altLang="zh-CN" b="1" dirty="0"/>
              <a:t>Main idea: Emily found her name on the list</a:t>
            </a:r>
            <a:endParaRPr lang="zh-CN" altLang="en-US" b="1" dirty="0"/>
          </a:p>
        </p:txBody>
      </p:sp>
      <p:graphicFrame>
        <p:nvGraphicFramePr>
          <p:cNvPr id="7" name="表格 6"/>
          <p:cNvGraphicFramePr>
            <a:graphicFrameLocks noGrp="1"/>
          </p:cNvGraphicFramePr>
          <p:nvPr/>
        </p:nvGraphicFramePr>
        <p:xfrm>
          <a:off x="107504" y="1011381"/>
          <a:ext cx="8856984" cy="1182129"/>
        </p:xfrm>
        <a:graphic>
          <a:graphicData uri="http://schemas.openxmlformats.org/drawingml/2006/table">
            <a:tbl>
              <a:tblPr firstRow="1" firstCol="1" bandRow="1">
                <a:tableStyleId>{5C22544A-7EE6-4342-B048-85BDC9FD1C3A}</a:tableStyleId>
              </a:tblPr>
              <a:tblGrid>
                <a:gridCol w="2664296"/>
                <a:gridCol w="1764196"/>
                <a:gridCol w="4428492"/>
              </a:tblGrid>
              <a:tr h="291109">
                <a:tc>
                  <a:txBody>
                    <a:bodyPr/>
                    <a:lstStyle/>
                    <a:p>
                      <a:pPr algn="l">
                        <a:spcAft>
                          <a:spcPts val="0"/>
                        </a:spcAft>
                      </a:pPr>
                      <a:r>
                        <a:rPr lang="en-US" altLang="zh-CN" sz="1800" kern="100" dirty="0">
                          <a:effectLst/>
                          <a:latin typeface="+mn-lt"/>
                          <a:ea typeface="宋体" panose="02010600030101010101" pitchFamily="2" charset="-122"/>
                          <a:cs typeface="Times New Roman" panose="02020603050405020304"/>
                        </a:rPr>
                        <a:t>stages</a:t>
                      </a:r>
                      <a:endParaRPr lang="zh-CN" sz="18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800" kern="100" dirty="0">
                          <a:effectLst/>
                          <a:latin typeface="+mn-lt"/>
                        </a:rPr>
                        <a:t>feelings</a:t>
                      </a:r>
                      <a:endParaRPr lang="zh-CN" sz="1400" kern="100" dirty="0">
                        <a:effectLst/>
                        <a:latin typeface="+mn-lt"/>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altLang="zh-CN" sz="1800" kern="100" dirty="0">
                          <a:effectLst/>
                          <a:latin typeface="+mn-lt"/>
                          <a:ea typeface="宋体" panose="02010600030101010101" pitchFamily="2" charset="-122"/>
                          <a:cs typeface="Times New Roman" panose="02020603050405020304"/>
                        </a:rPr>
                        <a:t>mental</a:t>
                      </a:r>
                      <a:r>
                        <a:rPr lang="en-US" altLang="zh-CN" sz="1800" kern="100" baseline="0" dirty="0">
                          <a:effectLst/>
                          <a:latin typeface="+mn-lt"/>
                          <a:ea typeface="宋体" panose="02010600030101010101" pitchFamily="2" charset="-122"/>
                          <a:cs typeface="Times New Roman" panose="02020603050405020304"/>
                        </a:rPr>
                        <a:t> or physical responses</a:t>
                      </a:r>
                      <a:endParaRPr lang="zh-CN" sz="1800" kern="100" dirty="0">
                        <a:effectLst/>
                        <a:latin typeface="+mn-lt"/>
                        <a:ea typeface="宋体" panose="02010600030101010101" pitchFamily="2" charset="-122"/>
                        <a:cs typeface="Times New Roman" panose="02020603050405020304"/>
                      </a:endParaRPr>
                    </a:p>
                  </a:txBody>
                  <a:tcPr marL="68580" marR="68580" marT="0" marB="0" anchor="ctr"/>
                </a:tc>
              </a:tr>
              <a:tr h="295701">
                <a:tc>
                  <a:txBody>
                    <a:bodyPr/>
                    <a:lstStyle/>
                    <a:p>
                      <a:pPr algn="l">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r>
              <a:tr h="288032">
                <a:tc>
                  <a:txBody>
                    <a:bodyPr/>
                    <a:lstStyle/>
                    <a:p>
                      <a:pPr algn="l">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r>
              <a:tr h="307287">
                <a:tc>
                  <a:txBody>
                    <a:bodyPr/>
                    <a:lstStyle/>
                    <a:p>
                      <a:pPr algn="l">
                        <a:spcAft>
                          <a:spcPts val="0"/>
                        </a:spcAft>
                      </a:pPr>
                      <a:endParaRPr lang="zh-CN" sz="1200" kern="100" dirty="0">
                        <a:effectLst/>
                        <a:latin typeface="+mn-lt"/>
                        <a:ea typeface="宋体" panose="02010600030101010101" pitchFamily="2" charset="-122"/>
                        <a:cs typeface="Times New Roman" panose="02020603050405020304"/>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c>
                  <a:txBody>
                    <a:bodyPr/>
                    <a:lstStyle/>
                    <a:p>
                      <a:pPr algn="just">
                        <a:spcAft>
                          <a:spcPts val="0"/>
                        </a:spcAft>
                      </a:pPr>
                      <a:endParaRPr lang="zh-CN" sz="1600" kern="100" dirty="0">
                        <a:solidFill>
                          <a:schemeClr val="dk1"/>
                        </a:solidFill>
                        <a:effectLst/>
                        <a:latin typeface="+mn-lt"/>
                        <a:ea typeface="+mn-ea"/>
                        <a:cs typeface="+mn-cs"/>
                      </a:endParaRPr>
                    </a:p>
                  </a:txBody>
                  <a:tcPr marL="68580" marR="68580" marT="0" marB="0"/>
                </a:tc>
              </a:tr>
            </a:tbl>
          </a:graphicData>
        </a:graphic>
      </p:graphicFrame>
      <p:sp>
        <p:nvSpPr>
          <p:cNvPr id="9" name="TextBox 8"/>
          <p:cNvSpPr txBox="1"/>
          <p:nvPr/>
        </p:nvSpPr>
        <p:spPr>
          <a:xfrm>
            <a:off x="-6370" y="4146633"/>
            <a:ext cx="9150058" cy="371073"/>
          </a:xfrm>
          <a:prstGeom prst="rect">
            <a:avLst/>
          </a:prstGeom>
          <a:solidFill>
            <a:srgbClr val="EDFDD1"/>
          </a:solidFill>
        </p:spPr>
        <p:txBody>
          <a:bodyPr wrap="square" rtlCol="0">
            <a:spAutoFit/>
          </a:bodyPr>
          <a:lstStyle/>
          <a:p>
            <a:r>
              <a:rPr lang="en-US" altLang="zh-CN" spc="-100" dirty="0"/>
              <a:t>1. </a:t>
            </a:r>
            <a:r>
              <a:rPr lang="zh-CN" altLang="en-US" spc="-100" dirty="0"/>
              <a:t>如果续写情节比较清晰明了，可适当放慢</a:t>
            </a:r>
            <a:r>
              <a:rPr lang="zh-CN" altLang="en-US" b="1" spc="-100" dirty="0">
                <a:solidFill>
                  <a:srgbClr val="C00000"/>
                </a:solidFill>
              </a:rPr>
              <a:t>叙事节奏</a:t>
            </a:r>
            <a:r>
              <a:rPr lang="zh-CN" altLang="en-US" spc="-100" dirty="0"/>
              <a:t>，或添加</a:t>
            </a:r>
            <a:r>
              <a:rPr lang="zh-CN" altLang="en-US" b="1" spc="-100" dirty="0">
                <a:solidFill>
                  <a:srgbClr val="C00000"/>
                </a:solidFill>
              </a:rPr>
              <a:t>合理冲突</a:t>
            </a:r>
            <a:r>
              <a:rPr lang="zh-CN" altLang="en-US" spc="-100" dirty="0"/>
              <a:t>，以更好地凸显主题。</a:t>
            </a:r>
            <a:endParaRPr lang="en-US" altLang="zh-CN" spc="-100" dirty="0"/>
          </a:p>
        </p:txBody>
      </p:sp>
      <p:sp>
        <p:nvSpPr>
          <p:cNvPr id="10" name="TextBox 9"/>
          <p:cNvSpPr txBox="1"/>
          <p:nvPr/>
        </p:nvSpPr>
        <p:spPr>
          <a:xfrm>
            <a:off x="107504" y="1248891"/>
            <a:ext cx="2457917" cy="338554"/>
          </a:xfrm>
          <a:prstGeom prst="rect">
            <a:avLst/>
          </a:prstGeom>
          <a:noFill/>
        </p:spPr>
        <p:txBody>
          <a:bodyPr wrap="none" rtlCol="0">
            <a:spAutoFit/>
          </a:bodyPr>
          <a:lstStyle/>
          <a:p>
            <a:r>
              <a:rPr lang="en-US" altLang="zh-CN" sz="1600" b="1" kern="100" dirty="0">
                <a:solidFill>
                  <a:schemeClr val="lt1"/>
                </a:solidFill>
              </a:rPr>
              <a:t>before finding her name</a:t>
            </a:r>
            <a:endParaRPr lang="zh-CN" altLang="en-US" sz="1600" b="1" kern="100" dirty="0">
              <a:solidFill>
                <a:schemeClr val="lt1"/>
              </a:solidFill>
            </a:endParaRPr>
          </a:p>
        </p:txBody>
      </p:sp>
      <p:sp>
        <p:nvSpPr>
          <p:cNvPr id="11" name="TextBox 10"/>
          <p:cNvSpPr txBox="1"/>
          <p:nvPr/>
        </p:nvSpPr>
        <p:spPr>
          <a:xfrm>
            <a:off x="107504" y="1536923"/>
            <a:ext cx="2215671" cy="338554"/>
          </a:xfrm>
          <a:prstGeom prst="rect">
            <a:avLst/>
          </a:prstGeom>
          <a:noFill/>
        </p:spPr>
        <p:txBody>
          <a:bodyPr wrap="none" rtlCol="0">
            <a:spAutoFit/>
          </a:bodyPr>
          <a:lstStyle/>
          <a:p>
            <a:r>
              <a:rPr lang="en-US" altLang="zh-CN" sz="1600" b="1" kern="100" dirty="0">
                <a:solidFill>
                  <a:schemeClr val="lt1"/>
                </a:solidFill>
              </a:rPr>
              <a:t>on spotting her name</a:t>
            </a:r>
            <a:endParaRPr lang="zh-CN" altLang="en-US" sz="1600" b="1" kern="100" dirty="0">
              <a:solidFill>
                <a:schemeClr val="lt1"/>
              </a:solidFill>
            </a:endParaRPr>
          </a:p>
        </p:txBody>
      </p:sp>
      <p:sp>
        <p:nvSpPr>
          <p:cNvPr id="12" name="TextBox 11"/>
          <p:cNvSpPr txBox="1"/>
          <p:nvPr/>
        </p:nvSpPr>
        <p:spPr>
          <a:xfrm>
            <a:off x="107504" y="1839470"/>
            <a:ext cx="2686056" cy="338554"/>
          </a:xfrm>
          <a:prstGeom prst="rect">
            <a:avLst/>
          </a:prstGeom>
          <a:noFill/>
        </p:spPr>
        <p:txBody>
          <a:bodyPr wrap="none" rtlCol="0">
            <a:spAutoFit/>
          </a:bodyPr>
          <a:lstStyle/>
          <a:p>
            <a:r>
              <a:rPr lang="en-US" altLang="zh-CN" sz="1600" b="1" kern="100" dirty="0">
                <a:solidFill>
                  <a:schemeClr val="lt1"/>
                </a:solidFill>
              </a:rPr>
              <a:t>after confirming her name</a:t>
            </a:r>
            <a:endParaRPr lang="zh-CN" altLang="en-US" sz="1600" b="1" kern="100" dirty="0">
              <a:solidFill>
                <a:schemeClr val="lt1"/>
              </a:solidFill>
            </a:endParaRPr>
          </a:p>
        </p:txBody>
      </p:sp>
      <p:sp>
        <p:nvSpPr>
          <p:cNvPr id="13" name="矩形 12"/>
          <p:cNvSpPr/>
          <p:nvPr/>
        </p:nvSpPr>
        <p:spPr>
          <a:xfrm>
            <a:off x="2765147" y="1239345"/>
            <a:ext cx="1663404" cy="338554"/>
          </a:xfrm>
          <a:prstGeom prst="rect">
            <a:avLst/>
          </a:prstGeom>
        </p:spPr>
        <p:txBody>
          <a:bodyPr wrap="none">
            <a:spAutoFit/>
          </a:bodyPr>
          <a:lstStyle/>
          <a:p>
            <a:pPr algn="just">
              <a:spcAft>
                <a:spcPts val="0"/>
              </a:spcAft>
            </a:pPr>
            <a:r>
              <a:rPr lang="en-US" altLang="zh-CN" sz="1600" kern="100" dirty="0">
                <a:solidFill>
                  <a:schemeClr val="dk1"/>
                </a:solidFill>
                <a:effectLst/>
                <a:latin typeface="+mn-lt"/>
                <a:ea typeface="+mn-ea"/>
                <a:cs typeface="+mn-cs"/>
              </a:rPr>
              <a:t>nervous, anxious</a:t>
            </a:r>
            <a:endParaRPr lang="zh-CN" altLang="zh-CN" sz="1600" kern="100" dirty="0">
              <a:solidFill>
                <a:schemeClr val="dk1"/>
              </a:solidFill>
              <a:effectLst/>
              <a:latin typeface="+mn-lt"/>
              <a:ea typeface="+mn-ea"/>
              <a:cs typeface="+mn-cs"/>
            </a:endParaRPr>
          </a:p>
        </p:txBody>
      </p:sp>
      <p:sp>
        <p:nvSpPr>
          <p:cNvPr id="14" name="矩形 13"/>
          <p:cNvSpPr/>
          <p:nvPr/>
        </p:nvSpPr>
        <p:spPr>
          <a:xfrm>
            <a:off x="2793560" y="1573967"/>
            <a:ext cx="1029449" cy="338554"/>
          </a:xfrm>
          <a:prstGeom prst="rect">
            <a:avLst/>
          </a:prstGeom>
        </p:spPr>
        <p:txBody>
          <a:bodyPr wrap="none">
            <a:spAutoFit/>
          </a:bodyPr>
          <a:lstStyle/>
          <a:p>
            <a:pPr algn="just">
              <a:spcAft>
                <a:spcPts val="0"/>
              </a:spcAft>
            </a:pPr>
            <a:r>
              <a:rPr lang="en-US" altLang="zh-CN" sz="1600" kern="100" dirty="0">
                <a:solidFill>
                  <a:schemeClr val="dk1"/>
                </a:solidFill>
                <a:effectLst/>
                <a:latin typeface="+mn-lt"/>
                <a:ea typeface="+mn-ea"/>
                <a:cs typeface="+mn-cs"/>
              </a:rPr>
              <a:t>surprised</a:t>
            </a:r>
            <a:endParaRPr lang="zh-CN" altLang="zh-CN" sz="1600" kern="100" dirty="0">
              <a:solidFill>
                <a:schemeClr val="dk1"/>
              </a:solidFill>
              <a:effectLst/>
              <a:latin typeface="+mn-lt"/>
              <a:ea typeface="+mn-ea"/>
              <a:cs typeface="+mn-cs"/>
            </a:endParaRPr>
          </a:p>
        </p:txBody>
      </p:sp>
      <p:sp>
        <p:nvSpPr>
          <p:cNvPr id="15" name="矩形 14"/>
          <p:cNvSpPr/>
          <p:nvPr/>
        </p:nvSpPr>
        <p:spPr>
          <a:xfrm>
            <a:off x="2793560" y="1875477"/>
            <a:ext cx="835485" cy="338554"/>
          </a:xfrm>
          <a:prstGeom prst="rect">
            <a:avLst/>
          </a:prstGeom>
        </p:spPr>
        <p:txBody>
          <a:bodyPr wrap="none">
            <a:spAutoFit/>
          </a:bodyPr>
          <a:lstStyle/>
          <a:p>
            <a:pPr algn="just">
              <a:spcAft>
                <a:spcPts val="0"/>
              </a:spcAft>
            </a:pPr>
            <a:r>
              <a:rPr lang="en-US" altLang="zh-CN" sz="1600" kern="100" dirty="0">
                <a:solidFill>
                  <a:schemeClr val="dk1"/>
                </a:solidFill>
                <a:effectLst/>
                <a:latin typeface="+mn-lt"/>
                <a:ea typeface="+mn-ea"/>
                <a:cs typeface="+mn-cs"/>
              </a:rPr>
              <a:t>thrilled</a:t>
            </a:r>
            <a:endParaRPr lang="zh-CN" altLang="zh-CN" sz="1600" kern="100" dirty="0">
              <a:solidFill>
                <a:schemeClr val="dk1"/>
              </a:solidFill>
              <a:effectLst/>
              <a:latin typeface="+mn-lt"/>
              <a:ea typeface="+mn-ea"/>
              <a:cs typeface="+mn-cs"/>
            </a:endParaRPr>
          </a:p>
        </p:txBody>
      </p:sp>
      <p:sp>
        <p:nvSpPr>
          <p:cNvPr id="2" name="TextBox 1"/>
          <p:cNvSpPr txBox="1"/>
          <p:nvPr/>
        </p:nvSpPr>
        <p:spPr>
          <a:xfrm>
            <a:off x="-96520" y="2178050"/>
            <a:ext cx="6221095" cy="179832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zh-CN" sz="2800" dirty="0"/>
              <a:t>Throat </a:t>
            </a:r>
            <a:r>
              <a:rPr lang="en-US" altLang="zh-CN" sz="2800" dirty="0">
                <a:solidFill>
                  <a:srgbClr val="C00000"/>
                </a:solidFill>
              </a:rPr>
              <a:t>tightened</a:t>
            </a:r>
            <a:endParaRPr lang="en-US" altLang="zh-CN" sz="2800" dirty="0">
              <a:solidFill>
                <a:srgbClr val="C00000"/>
              </a:solidFill>
            </a:endParaRPr>
          </a:p>
          <a:p>
            <a:pPr marL="285750" indent="-285750">
              <a:buFont typeface="Arial" panose="020B0604020202020204" pitchFamily="34" charset="0"/>
              <a:buChar char="•"/>
            </a:pPr>
            <a:r>
              <a:rPr lang="en-US" altLang="zh-CN" sz="2800" dirty="0"/>
              <a:t>Chest </a:t>
            </a:r>
            <a:r>
              <a:rPr lang="en-US" altLang="zh-CN" sz="2800" dirty="0">
                <a:solidFill>
                  <a:srgbClr val="C00000"/>
                </a:solidFill>
              </a:rPr>
              <a:t>burned</a:t>
            </a:r>
            <a:endParaRPr lang="en-US" altLang="zh-CN" sz="2800" dirty="0">
              <a:solidFill>
                <a:srgbClr val="C00000"/>
              </a:solidFill>
            </a:endParaRPr>
          </a:p>
          <a:p>
            <a:pPr marL="285750" indent="-285750">
              <a:buFont typeface="Arial" panose="020B0604020202020204" pitchFamily="34" charset="0"/>
              <a:buChar char="•"/>
            </a:pPr>
            <a:r>
              <a:rPr lang="en-US" altLang="zh-CN" sz="2800" dirty="0"/>
              <a:t>Heart </a:t>
            </a:r>
            <a:r>
              <a:rPr lang="en-US" altLang="zh-CN" sz="2800" dirty="0">
                <a:solidFill>
                  <a:srgbClr val="C00000"/>
                </a:solidFill>
              </a:rPr>
              <a:t>thudded/pounded/beat </a:t>
            </a:r>
            <a:r>
              <a:rPr lang="en-US" altLang="zh-CN" sz="2800" dirty="0"/>
              <a:t>wildly</a:t>
            </a:r>
            <a:endParaRPr lang="en-US" altLang="zh-CN" sz="2800" dirty="0"/>
          </a:p>
          <a:p>
            <a:pPr marL="285750" indent="-285750">
              <a:buFont typeface="Arial" panose="020B0604020202020204" pitchFamily="34" charset="0"/>
              <a:buChar char="•"/>
            </a:pPr>
            <a:r>
              <a:rPr lang="en-US" altLang="zh-CN" sz="2800" dirty="0"/>
              <a:t>Palms </a:t>
            </a:r>
            <a:r>
              <a:rPr lang="en-US" altLang="zh-CN" sz="2800" dirty="0">
                <a:solidFill>
                  <a:srgbClr val="FF0000"/>
                </a:solidFill>
              </a:rPr>
              <a:t>sweating</a:t>
            </a:r>
            <a:endParaRPr lang="zh-CN" altLang="en-US" sz="2800" dirty="0"/>
          </a:p>
        </p:txBody>
      </p:sp>
      <p:sp>
        <p:nvSpPr>
          <p:cNvPr id="16" name="矩形 15"/>
          <p:cNvSpPr/>
          <p:nvPr/>
        </p:nvSpPr>
        <p:spPr>
          <a:xfrm>
            <a:off x="-311" y="4517707"/>
            <a:ext cx="9143999" cy="646331"/>
          </a:xfrm>
          <a:prstGeom prst="rect">
            <a:avLst/>
          </a:prstGeom>
          <a:solidFill>
            <a:schemeClr val="accent2">
              <a:lumMod val="20000"/>
              <a:lumOff val="80000"/>
            </a:schemeClr>
          </a:solidFill>
        </p:spPr>
        <p:txBody>
          <a:bodyPr wrap="square">
            <a:spAutoFit/>
          </a:bodyPr>
          <a:lstStyle/>
          <a:p>
            <a:r>
              <a:rPr lang="en-US" altLang="zh-CN" spc="-40" dirty="0"/>
              <a:t>2. </a:t>
            </a:r>
            <a:r>
              <a:rPr lang="zh-CN" altLang="en-US" spc="-40" dirty="0"/>
              <a:t>以人物情感情绪变化为线索，适当添加具体的人物</a:t>
            </a:r>
            <a:r>
              <a:rPr lang="zh-CN" altLang="en-US" b="1" spc="-40" dirty="0">
                <a:solidFill>
                  <a:srgbClr val="C00000"/>
                </a:solidFill>
              </a:rPr>
              <a:t>心理描写</a:t>
            </a:r>
            <a:r>
              <a:rPr lang="zh-CN" altLang="en-US" spc="-40" dirty="0"/>
              <a:t>及对应的</a:t>
            </a:r>
            <a:r>
              <a:rPr lang="en-US" altLang="zh-CN" b="1" spc="-40" dirty="0">
                <a:solidFill>
                  <a:srgbClr val="C00000"/>
                </a:solidFill>
              </a:rPr>
              <a:t>physical responses</a:t>
            </a:r>
            <a:r>
              <a:rPr lang="en-US" altLang="zh-CN" spc="-40" dirty="0"/>
              <a:t>, </a:t>
            </a:r>
            <a:r>
              <a:rPr lang="zh-CN" altLang="en-US" spc="-40" dirty="0"/>
              <a:t>使人物形象更立体饱满。</a:t>
            </a:r>
            <a:endParaRPr lang="zh-CN" altLang="en-US" spc="-40" dirty="0"/>
          </a:p>
        </p:txBody>
      </p:sp>
      <p:sp>
        <p:nvSpPr>
          <p:cNvPr id="19" name="矩形 18"/>
          <p:cNvSpPr/>
          <p:nvPr/>
        </p:nvSpPr>
        <p:spPr>
          <a:xfrm>
            <a:off x="3535045" y="1249045"/>
            <a:ext cx="5650865" cy="16459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zh-CN" sz="2800" dirty="0"/>
              <a:t>Eyes </a:t>
            </a:r>
            <a:r>
              <a:rPr lang="en-US" altLang="zh-CN" sz="2800" dirty="0">
                <a:solidFill>
                  <a:srgbClr val="C00000"/>
                </a:solidFill>
              </a:rPr>
              <a:t>brightened/lit up/sparkled with joy</a:t>
            </a:r>
            <a:endParaRPr lang="en-US" altLang="zh-CN" sz="2800" dirty="0">
              <a:solidFill>
                <a:srgbClr val="C00000"/>
              </a:solidFill>
            </a:endParaRPr>
          </a:p>
          <a:p>
            <a:pPr marL="285750" indent="-285750">
              <a:buFont typeface="Arial" panose="020B0604020202020204" pitchFamily="34" charset="0"/>
              <a:buChar char="•"/>
            </a:pPr>
            <a:r>
              <a:rPr lang="en-US" altLang="zh-CN" sz="2800" dirty="0"/>
              <a:t>Blood </a:t>
            </a:r>
            <a:r>
              <a:rPr lang="en-US" altLang="zh-CN" sz="2800" dirty="0">
                <a:solidFill>
                  <a:srgbClr val="C00000"/>
                </a:solidFill>
              </a:rPr>
              <a:t>flushed</a:t>
            </a:r>
            <a:r>
              <a:rPr lang="en-US" altLang="zh-CN" sz="2800" dirty="0"/>
              <a:t> in the vein</a:t>
            </a:r>
            <a:r>
              <a:rPr lang="zh-CN" altLang="zh-CN" sz="2800" dirty="0"/>
              <a:t>热血沸腾</a:t>
            </a:r>
            <a:endParaRPr lang="zh-CN" altLang="zh-CN" sz="2800" dirty="0">
              <a:solidFill>
                <a:srgbClr val="C00000"/>
              </a:solidFill>
            </a:endParaRPr>
          </a:p>
          <a:p>
            <a:pPr marL="285750" indent="-285750">
              <a:buFont typeface="Arial" panose="020B0604020202020204" pitchFamily="34" charset="0"/>
              <a:buChar char="•"/>
            </a:pPr>
            <a:r>
              <a:rPr lang="en-US" altLang="zh-CN" dirty="0"/>
              <a:t>…</a:t>
            </a:r>
            <a:endParaRPr lang="en-US" altLang="zh-CN" dirty="0"/>
          </a:p>
        </p:txBody>
      </p:sp>
      <p:sp>
        <p:nvSpPr>
          <p:cNvPr id="23" name="TextBox 22"/>
          <p:cNvSpPr txBox="1"/>
          <p:nvPr/>
        </p:nvSpPr>
        <p:spPr>
          <a:xfrm>
            <a:off x="1" y="0"/>
            <a:ext cx="2793560" cy="400110"/>
          </a:xfrm>
          <a:prstGeom prst="rect">
            <a:avLst/>
          </a:prstGeom>
          <a:solidFill>
            <a:srgbClr val="FFC000"/>
          </a:solidFill>
        </p:spPr>
        <p:txBody>
          <a:bodyPr wrap="square" rtlCol="0">
            <a:spAutoFit/>
          </a:bodyPr>
          <a:lstStyle/>
          <a:p>
            <a:r>
              <a:rPr lang="en-US" altLang="zh-CN" sz="2000" b="1" dirty="0"/>
              <a:t>Continuation analysis</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arn(inVertical)">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1" grpId="0"/>
      <p:bldP spid="12" grpId="0"/>
      <p:bldP spid="13" grpId="0"/>
      <p:bldP spid="14" grpId="0"/>
      <p:bldP spid="15" grpId="0"/>
      <p:bldP spid="2" grpId="0" bldLvl="0" animBg="1"/>
      <p:bldP spid="16" grpId="0" animBg="1"/>
      <p:bldP spid="19"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8">
      <a:majorFont>
        <a:latin typeface="Cambria"/>
        <a:ea typeface="宋体"/>
        <a:cs typeface=""/>
      </a:majorFont>
      <a:minorFont>
        <a:latin typeface="Cambri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10916</Words>
  <Application>WPS 演示</Application>
  <PresentationFormat>全屏显示(16:9)</PresentationFormat>
  <Paragraphs>297</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22</vt:i4>
      </vt:variant>
    </vt:vector>
  </HeadingPairs>
  <TitlesOfParts>
    <vt:vector size="37" baseType="lpstr">
      <vt:lpstr>Arial</vt:lpstr>
      <vt:lpstr>宋体</vt:lpstr>
      <vt:lpstr>Wingdings</vt:lpstr>
      <vt:lpstr>Calibri</vt:lpstr>
      <vt:lpstr>Cambria</vt:lpstr>
      <vt:lpstr>等线</vt:lpstr>
      <vt:lpstr>Hiragino Kaku Gothic Std</vt:lpstr>
      <vt:lpstr>Calibri</vt:lpstr>
      <vt:lpstr>Times New Roman</vt:lpstr>
      <vt:lpstr>微软雅黑</vt:lpstr>
      <vt:lpstr>Times New Roman</vt:lpstr>
      <vt:lpstr>MS UI Gothic</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viviyao</dc:creator>
  <cp:lastModifiedBy>Administrator</cp:lastModifiedBy>
  <cp:revision>101</cp:revision>
  <dcterms:created xsi:type="dcterms:W3CDTF">2020-05-12T23:52:00Z</dcterms:created>
  <dcterms:modified xsi:type="dcterms:W3CDTF">2020-11-03T00:56:52Z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